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no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28"/>
    <p:sldId id="257" r:id="rId29"/>
    <p:sldId id="258" r:id="rId30"/>
    <p:sldId id="259" r:id="rId31"/>
    <p:sldId id="260" r:id="rId32"/>
    <p:sldId id="261" r:id="rId33"/>
    <p:sldId id="262" r:id="rId34"/>
    <p:sldId id="263" r:id="rId35"/>
    <p:sldId id="264" r:id="rId36"/>
  </p:sldIdLst>
  <p:sldSz cx="18288000" cy="10287000"/>
  <p:notesSz cx="6858000" cy="9144000"/>
  <p:embeddedFontLst>
    <p:embeddedFont>
      <p:font typeface="Arimo" charset="1" panose="020B0604020202020204"/>
      <p:regular r:id="rId6"/>
    </p:embeddedFont>
    <p:embeddedFont>
      <p:font typeface="Arimo Bold" charset="1" panose="020B0704020202020204"/>
      <p:regular r:id="rId7"/>
    </p:embeddedFont>
    <p:embeddedFont>
      <p:font typeface="Arimo Italics" charset="1" panose="020B0604020202090204"/>
      <p:regular r:id="rId8"/>
    </p:embeddedFont>
    <p:embeddedFont>
      <p:font typeface="Arimo Bold Italics" charset="1" panose="020B0704020202090204"/>
      <p:regular r:id="rId9"/>
    </p:embeddedFont>
    <p:embeddedFont>
      <p:font typeface="Fira Sans" charset="1" panose="020B0503050000020004"/>
      <p:regular r:id="rId10"/>
    </p:embeddedFont>
    <p:embeddedFont>
      <p:font typeface="Fira Sans Bold" charset="1" panose="020B0803050000020004"/>
      <p:regular r:id="rId11"/>
    </p:embeddedFont>
    <p:embeddedFont>
      <p:font typeface="Fira Sans Italics" charset="1" panose="020B0503050000020004"/>
      <p:regular r:id="rId12"/>
    </p:embeddedFont>
    <p:embeddedFont>
      <p:font typeface="Fira Sans Bold Italics" charset="1" panose="020B0803050000020004"/>
      <p:regular r:id="rId13"/>
    </p:embeddedFont>
    <p:embeddedFont>
      <p:font typeface="Fira Sans Thin" charset="1" panose="020B0303050000020004"/>
      <p:regular r:id="rId14"/>
    </p:embeddedFont>
    <p:embeddedFont>
      <p:font typeface="Fira Sans Thin Italics" charset="1" panose="020B0303050000020004"/>
      <p:regular r:id="rId15"/>
    </p:embeddedFont>
    <p:embeddedFont>
      <p:font typeface="Fira Sans Extra-Light" charset="1" panose="020B0403050000020004"/>
      <p:regular r:id="rId16"/>
    </p:embeddedFont>
    <p:embeddedFont>
      <p:font typeface="Fira Sans Extra-Light Italics" charset="1" panose="020B0403050000020004"/>
      <p:regular r:id="rId17"/>
    </p:embeddedFont>
    <p:embeddedFont>
      <p:font typeface="Fira Sans Light" charset="1" panose="020B0403050000020004"/>
      <p:regular r:id="rId18"/>
    </p:embeddedFont>
    <p:embeddedFont>
      <p:font typeface="Fira Sans Light Italics" charset="1" panose="020B0403050000020004"/>
      <p:regular r:id="rId19"/>
    </p:embeddedFont>
    <p:embeddedFont>
      <p:font typeface="Fira Sans Medium" charset="1" panose="020B0603050000020004"/>
      <p:regular r:id="rId20"/>
    </p:embeddedFont>
    <p:embeddedFont>
      <p:font typeface="Fira Sans Medium Italics" charset="1" panose="020B0603050000020004"/>
      <p:regular r:id="rId21"/>
    </p:embeddedFont>
    <p:embeddedFont>
      <p:font typeface="Fira Sans Semi-Bold" charset="1" panose="020B0603050000020004"/>
      <p:regular r:id="rId22"/>
    </p:embeddedFont>
    <p:embeddedFont>
      <p:font typeface="Fira Sans Semi-Bold Italics" charset="1" panose="020B0703050000020004"/>
      <p:regular r:id="rId23"/>
    </p:embeddedFont>
    <p:embeddedFont>
      <p:font typeface="Fira Sans Ultra-Bold" charset="1" panose="020B0903050000020004"/>
      <p:regular r:id="rId24"/>
    </p:embeddedFont>
    <p:embeddedFont>
      <p:font typeface="Fira Sans Ultra-Bold Italics" charset="1" panose="020B0903050000020004"/>
      <p:regular r:id="rId25"/>
    </p:embeddedFont>
    <p:embeddedFont>
      <p:font typeface="Fira Sans Heavy" charset="1" panose="020B0A03050000020004"/>
      <p:regular r:id="rId26"/>
    </p:embeddedFont>
    <p:embeddedFont>
      <p:font typeface="Fira Sans Heavy Italics" charset="1" panose="020B0A03050000020004"/>
      <p:regular r:id="rId2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no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23" Target="fonts/font23.fntdata" Type="http://schemas.openxmlformats.org/officeDocument/2006/relationships/font"/><Relationship Id="rId24" Target="fonts/font24.fntdata" Type="http://schemas.openxmlformats.org/officeDocument/2006/relationships/font"/><Relationship Id="rId25" Target="fonts/font25.fntdata" Type="http://schemas.openxmlformats.org/officeDocument/2006/relationships/font"/><Relationship Id="rId26" Target="fonts/font26.fntdata" Type="http://schemas.openxmlformats.org/officeDocument/2006/relationships/font"/><Relationship Id="rId27" Target="fonts/font27.fntdata" Type="http://schemas.openxmlformats.org/officeDocument/2006/relationships/font"/><Relationship Id="rId28" Target="slides/slide1.xml" Type="http://schemas.openxmlformats.org/officeDocument/2006/relationships/slide"/><Relationship Id="rId29" Target="slides/slide2.xml" Type="http://schemas.openxmlformats.org/officeDocument/2006/relationships/slide"/><Relationship Id="rId3" Target="viewProps.xml" Type="http://schemas.openxmlformats.org/officeDocument/2006/relationships/viewProps"/><Relationship Id="rId30" Target="slides/slide3.xml" Type="http://schemas.openxmlformats.org/officeDocument/2006/relationships/slide"/><Relationship Id="rId31" Target="slides/slide4.xml" Type="http://schemas.openxmlformats.org/officeDocument/2006/relationships/slide"/><Relationship Id="rId32" Target="slides/slide5.xml" Type="http://schemas.openxmlformats.org/officeDocument/2006/relationships/slide"/><Relationship Id="rId33" Target="slides/slide6.xml" Type="http://schemas.openxmlformats.org/officeDocument/2006/relationships/slide"/><Relationship Id="rId34" Target="slides/slide7.xml" Type="http://schemas.openxmlformats.org/officeDocument/2006/relationships/slide"/><Relationship Id="rId35" Target="slides/slide8.xml" Type="http://schemas.openxmlformats.org/officeDocument/2006/relationships/slide"/><Relationship Id="rId36" Target="slides/slide9.xml" Type="http://schemas.openxmlformats.org/officeDocument/2006/relationships/slide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fonts/font6.fntdata" Type="http://schemas.openxmlformats.org/officeDocument/2006/relationships/font"/><Relationship Id="rId7" Target="fonts/font7.fntdata" Type="http://schemas.openxmlformats.org/officeDocument/2006/relationships/font"/><Relationship Id="rId8" Target="fonts/font8.fntdata" Type="http://schemas.openxmlformats.org/officeDocument/2006/relationships/font"/><Relationship Id="rId9" Target="fonts/font9.fntdata" Type="http://schemas.openxmlformats.org/officeDocument/2006/relationships/font"/></Relationships>
</file>

<file path=ppt/media/image1.png>
</file>

<file path=ppt/media/image2.svg>
</file>

<file path=ppt/slideLayouts/_rels/slideLayout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no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/Relationships>
</file>

<file path=ppt/slides/_rels/slide2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3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/Relationships>
</file>

<file path=ppt/slides/_rels/slide4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5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6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7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8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9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4F4F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028700" y="3374565"/>
            <a:ext cx="14061408" cy="4225265"/>
            <a:chOff x="0" y="0"/>
            <a:chExt cx="18748544" cy="5633686"/>
          </a:xfrm>
        </p:grpSpPr>
        <p:sp>
          <p:nvSpPr>
            <p:cNvPr name="TextBox 3" id="3"/>
            <p:cNvSpPr txBox="true"/>
            <p:nvPr/>
          </p:nvSpPr>
          <p:spPr>
            <a:xfrm rot="0">
              <a:off x="0" y="0"/>
              <a:ext cx="18748544" cy="36576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7199"/>
                </a:lnSpc>
              </a:pPr>
              <a:r>
                <a:rPr lang="en-US" sz="5999">
                  <a:solidFill>
                    <a:srgbClr val="000000"/>
                  </a:solidFill>
                  <a:latin typeface="Fira Sans Bold"/>
                </a:rPr>
                <a:t>Comparing the Accuracy of Text Classification </a:t>
              </a:r>
              <a:r>
                <a:rPr lang="en-US" sz="5999">
                  <a:solidFill>
                    <a:srgbClr val="000000"/>
                  </a:solidFill>
                  <a:latin typeface="Fira Sans Bold"/>
                </a:rPr>
                <a:t>Using Multiple Stemming and Explainable AI Lime, Eli5</a:t>
              </a:r>
            </a:p>
          </p:txBody>
        </p:sp>
        <p:sp>
          <p:nvSpPr>
            <p:cNvPr name="TextBox 4" id="4"/>
            <p:cNvSpPr txBox="true"/>
            <p:nvPr/>
          </p:nvSpPr>
          <p:spPr>
            <a:xfrm rot="0">
              <a:off x="0" y="3977606"/>
              <a:ext cx="18748544" cy="165608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5039"/>
                </a:lnSpc>
              </a:pPr>
              <a:r>
                <a:rPr lang="en-US" sz="3599">
                  <a:solidFill>
                    <a:srgbClr val="000000"/>
                  </a:solidFill>
                  <a:latin typeface="Fira Sans Light"/>
                </a:rPr>
                <a:t>Group: 16</a:t>
              </a:r>
            </a:p>
            <a:p>
              <a:pPr>
                <a:lnSpc>
                  <a:spcPts val="5039"/>
                </a:lnSpc>
              </a:pPr>
              <a:r>
                <a:rPr lang="en-US" sz="3599">
                  <a:solidFill>
                    <a:srgbClr val="000000"/>
                  </a:solidFill>
                  <a:latin typeface="Fira Sans Light"/>
                </a:rPr>
                <a:t>ID: 23266024</a:t>
              </a: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14608021" y="2534506"/>
            <a:ext cx="7321033" cy="6340049"/>
            <a:chOff x="0" y="0"/>
            <a:chExt cx="3619627" cy="3134614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3619627" cy="3134614"/>
            </a:xfrm>
            <a:custGeom>
              <a:avLst/>
              <a:gdLst/>
              <a:ahLst/>
              <a:cxnLst/>
              <a:rect r="r" b="b" t="t" l="l"/>
              <a:pathLst>
                <a:path h="3134614" w="3619627">
                  <a:moveTo>
                    <a:pt x="3619627" y="1567307"/>
                  </a:moveTo>
                  <a:lnTo>
                    <a:pt x="2714752" y="3134614"/>
                  </a:lnTo>
                  <a:lnTo>
                    <a:pt x="904875" y="3134614"/>
                  </a:lnTo>
                  <a:lnTo>
                    <a:pt x="0" y="1567307"/>
                  </a:lnTo>
                  <a:lnTo>
                    <a:pt x="904875" y="0"/>
                  </a:lnTo>
                  <a:lnTo>
                    <a:pt x="2714625" y="0"/>
                  </a:lnTo>
                  <a:lnTo>
                    <a:pt x="3619627" y="1567307"/>
                  </a:lnTo>
                  <a:close/>
                </a:path>
              </a:pathLst>
            </a:custGeom>
            <a:solidFill>
              <a:srgbClr val="004651"/>
            </a:solidFill>
          </p:spPr>
        </p:sp>
      </p:grpSp>
      <p:grpSp>
        <p:nvGrpSpPr>
          <p:cNvPr name="Group 7" id="7"/>
          <p:cNvGrpSpPr/>
          <p:nvPr/>
        </p:nvGrpSpPr>
        <p:grpSpPr>
          <a:xfrm rot="0">
            <a:off x="12122944" y="7035126"/>
            <a:ext cx="4970154" cy="4304177"/>
            <a:chOff x="0" y="0"/>
            <a:chExt cx="3619627" cy="3134614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3619627" cy="3134614"/>
            </a:xfrm>
            <a:custGeom>
              <a:avLst/>
              <a:gdLst/>
              <a:ahLst/>
              <a:cxnLst/>
              <a:rect r="r" b="b" t="t" l="l"/>
              <a:pathLst>
                <a:path h="3134614" w="3619627">
                  <a:moveTo>
                    <a:pt x="3619627" y="1567307"/>
                  </a:moveTo>
                  <a:lnTo>
                    <a:pt x="2714752" y="3134614"/>
                  </a:lnTo>
                  <a:lnTo>
                    <a:pt x="904875" y="3134614"/>
                  </a:lnTo>
                  <a:lnTo>
                    <a:pt x="0" y="1567307"/>
                  </a:lnTo>
                  <a:lnTo>
                    <a:pt x="904875" y="0"/>
                  </a:lnTo>
                  <a:lnTo>
                    <a:pt x="2714625" y="0"/>
                  </a:lnTo>
                  <a:lnTo>
                    <a:pt x="3619627" y="1567307"/>
                  </a:lnTo>
                  <a:close/>
                </a:path>
              </a:pathLst>
            </a:custGeom>
            <a:solidFill>
              <a:srgbClr val="00A181"/>
            </a:solidFill>
          </p:spPr>
        </p:sp>
      </p:grpSp>
      <p:grpSp>
        <p:nvGrpSpPr>
          <p:cNvPr name="Group 9" id="9"/>
          <p:cNvGrpSpPr/>
          <p:nvPr/>
        </p:nvGrpSpPr>
        <p:grpSpPr>
          <a:xfrm rot="0">
            <a:off x="12336342" y="5954842"/>
            <a:ext cx="2271679" cy="1967285"/>
            <a:chOff x="0" y="0"/>
            <a:chExt cx="3619627" cy="3134614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3619627" cy="3134614"/>
            </a:xfrm>
            <a:custGeom>
              <a:avLst/>
              <a:gdLst/>
              <a:ahLst/>
              <a:cxnLst/>
              <a:rect r="r" b="b" t="t" l="l"/>
              <a:pathLst>
                <a:path h="3134614" w="3619627">
                  <a:moveTo>
                    <a:pt x="3619627" y="1567307"/>
                  </a:moveTo>
                  <a:lnTo>
                    <a:pt x="2714752" y="3134614"/>
                  </a:lnTo>
                  <a:lnTo>
                    <a:pt x="904875" y="3134614"/>
                  </a:lnTo>
                  <a:lnTo>
                    <a:pt x="0" y="1567307"/>
                  </a:lnTo>
                  <a:lnTo>
                    <a:pt x="904875" y="0"/>
                  </a:lnTo>
                  <a:lnTo>
                    <a:pt x="2714625" y="0"/>
                  </a:lnTo>
                  <a:lnTo>
                    <a:pt x="3619627" y="1567307"/>
                  </a:lnTo>
                  <a:close/>
                </a:path>
              </a:pathLst>
            </a:custGeom>
            <a:solidFill>
              <a:srgbClr val="A4E473"/>
            </a:solidFill>
          </p:spPr>
        </p:sp>
      </p:grpSp>
      <p:grpSp>
        <p:nvGrpSpPr>
          <p:cNvPr name="Group 11" id="11"/>
          <p:cNvGrpSpPr/>
          <p:nvPr/>
        </p:nvGrpSpPr>
        <p:grpSpPr>
          <a:xfrm rot="0">
            <a:off x="13737770" y="373605"/>
            <a:ext cx="3799619" cy="3290488"/>
            <a:chOff x="0" y="0"/>
            <a:chExt cx="3619627" cy="3134614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3619627" cy="3134614"/>
            </a:xfrm>
            <a:custGeom>
              <a:avLst/>
              <a:gdLst/>
              <a:ahLst/>
              <a:cxnLst/>
              <a:rect r="r" b="b" t="t" l="l"/>
              <a:pathLst>
                <a:path h="3134614" w="3619627">
                  <a:moveTo>
                    <a:pt x="3619627" y="1567307"/>
                  </a:moveTo>
                  <a:lnTo>
                    <a:pt x="2714752" y="3134614"/>
                  </a:lnTo>
                  <a:lnTo>
                    <a:pt x="904875" y="3134614"/>
                  </a:lnTo>
                  <a:lnTo>
                    <a:pt x="0" y="1567307"/>
                  </a:lnTo>
                  <a:lnTo>
                    <a:pt x="904875" y="0"/>
                  </a:lnTo>
                  <a:lnTo>
                    <a:pt x="2714625" y="0"/>
                  </a:lnTo>
                  <a:lnTo>
                    <a:pt x="3619627" y="1567307"/>
                  </a:lnTo>
                  <a:close/>
                </a:path>
              </a:pathLst>
            </a:custGeom>
            <a:solidFill>
              <a:srgbClr val="00A181"/>
            </a:solidFill>
          </p:spPr>
        </p:sp>
      </p:grpSp>
      <p:sp>
        <p:nvSpPr>
          <p:cNvPr name="Freeform 13" id="13"/>
          <p:cNvSpPr/>
          <p:nvPr/>
        </p:nvSpPr>
        <p:spPr>
          <a:xfrm flipH="false" flipV="false" rot="0">
            <a:off x="1028700" y="1028700"/>
            <a:ext cx="678758" cy="586200"/>
          </a:xfrm>
          <a:custGeom>
            <a:avLst/>
            <a:gdLst/>
            <a:ahLst/>
            <a:cxnLst/>
            <a:rect r="r" b="b" t="t" l="l"/>
            <a:pathLst>
              <a:path h="586200" w="678758">
                <a:moveTo>
                  <a:pt x="0" y="0"/>
                </a:moveTo>
                <a:lnTo>
                  <a:pt x="678758" y="0"/>
                </a:lnTo>
                <a:lnTo>
                  <a:pt x="678758" y="586200"/>
                </a:lnTo>
                <a:lnTo>
                  <a:pt x="0" y="5862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>
  <p:cSld>
    <p:bg>
      <p:bgPr>
        <a:solidFill>
          <a:srgbClr val="00465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2527743" y="-89986"/>
            <a:ext cx="10138115" cy="8779655"/>
            <a:chOff x="0" y="0"/>
            <a:chExt cx="3619627" cy="3134614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3619627" cy="3134614"/>
            </a:xfrm>
            <a:custGeom>
              <a:avLst/>
              <a:gdLst/>
              <a:ahLst/>
              <a:cxnLst/>
              <a:rect r="r" b="b" t="t" l="l"/>
              <a:pathLst>
                <a:path h="3134614" w="3619627">
                  <a:moveTo>
                    <a:pt x="3619627" y="1567307"/>
                  </a:moveTo>
                  <a:lnTo>
                    <a:pt x="2714752" y="3134614"/>
                  </a:lnTo>
                  <a:lnTo>
                    <a:pt x="904875" y="3134614"/>
                  </a:lnTo>
                  <a:lnTo>
                    <a:pt x="0" y="1567307"/>
                  </a:lnTo>
                  <a:lnTo>
                    <a:pt x="904875" y="0"/>
                  </a:lnTo>
                  <a:lnTo>
                    <a:pt x="2714625" y="0"/>
                  </a:lnTo>
                  <a:lnTo>
                    <a:pt x="3619627" y="1567307"/>
                  </a:lnTo>
                  <a:close/>
                </a:path>
              </a:pathLst>
            </a:custGeom>
            <a:solidFill>
              <a:srgbClr val="00A181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2505679" y="5832746"/>
            <a:ext cx="5966980" cy="5167433"/>
            <a:chOff x="0" y="0"/>
            <a:chExt cx="3619627" cy="3134614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3619627" cy="3134614"/>
            </a:xfrm>
            <a:custGeom>
              <a:avLst/>
              <a:gdLst/>
              <a:ahLst/>
              <a:cxnLst/>
              <a:rect r="r" b="b" t="t" l="l"/>
              <a:pathLst>
                <a:path h="3134614" w="3619627">
                  <a:moveTo>
                    <a:pt x="3619627" y="1567307"/>
                  </a:moveTo>
                  <a:lnTo>
                    <a:pt x="2714752" y="3134614"/>
                  </a:lnTo>
                  <a:lnTo>
                    <a:pt x="904875" y="3134614"/>
                  </a:lnTo>
                  <a:lnTo>
                    <a:pt x="0" y="1567307"/>
                  </a:lnTo>
                  <a:lnTo>
                    <a:pt x="904875" y="0"/>
                  </a:lnTo>
                  <a:lnTo>
                    <a:pt x="2714625" y="0"/>
                  </a:lnTo>
                  <a:lnTo>
                    <a:pt x="3619627" y="1567307"/>
                  </a:lnTo>
                  <a:close/>
                </a:path>
              </a:pathLst>
            </a:custGeom>
            <a:solidFill>
              <a:srgbClr val="A4E473"/>
            </a:solidFill>
          </p:spPr>
        </p:sp>
      </p:grpSp>
      <p:sp>
        <p:nvSpPr>
          <p:cNvPr name="TextBox 6" id="6"/>
          <p:cNvSpPr txBox="true"/>
          <p:nvPr/>
        </p:nvSpPr>
        <p:spPr>
          <a:xfrm rot="0">
            <a:off x="1028700" y="4081194"/>
            <a:ext cx="4460469" cy="12858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10199"/>
              </a:lnSpc>
              <a:spcBef>
                <a:spcPct val="0"/>
              </a:spcBef>
            </a:pPr>
            <a:r>
              <a:rPr lang="en-US" sz="8499" spc="-84">
                <a:solidFill>
                  <a:srgbClr val="F4F4F4"/>
                </a:solidFill>
                <a:latin typeface="Fira Sans Medium"/>
              </a:rPr>
              <a:t>Outline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0401379" y="2022552"/>
            <a:ext cx="6109328" cy="7620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971540" indent="-485770" lvl="1">
              <a:lnSpc>
                <a:spcPts val="6299"/>
              </a:lnSpc>
              <a:buFont typeface="Arial"/>
              <a:buChar char="•"/>
            </a:pPr>
            <a:r>
              <a:rPr lang="en-US" sz="4499">
                <a:solidFill>
                  <a:srgbClr val="F4F4F4"/>
                </a:solidFill>
                <a:latin typeface="Fira Sans Light"/>
              </a:rPr>
              <a:t>Motivation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0401379" y="3004490"/>
            <a:ext cx="6109328" cy="7620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971540" indent="-485770" lvl="1">
              <a:lnSpc>
                <a:spcPts val="6299"/>
              </a:lnSpc>
              <a:buFont typeface="Arial"/>
              <a:buChar char="•"/>
            </a:pPr>
            <a:r>
              <a:rPr lang="en-US" sz="4499">
                <a:solidFill>
                  <a:srgbClr val="F4F4F4"/>
                </a:solidFill>
                <a:latin typeface="Fira Sans Light"/>
              </a:rPr>
              <a:t>Relevance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0401379" y="3986428"/>
            <a:ext cx="6109328" cy="7620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971540" indent="-485770" lvl="1">
              <a:lnSpc>
                <a:spcPts val="6299"/>
              </a:lnSpc>
              <a:buFont typeface="Arial"/>
              <a:buChar char="•"/>
            </a:pPr>
            <a:r>
              <a:rPr lang="en-US" sz="4499">
                <a:solidFill>
                  <a:srgbClr val="F4F4F4"/>
                </a:solidFill>
                <a:latin typeface="Fira Sans Light"/>
              </a:rPr>
              <a:t>Mission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0401379" y="4922536"/>
            <a:ext cx="6109328" cy="7620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971540" indent="-485770" lvl="1">
              <a:lnSpc>
                <a:spcPts val="6299"/>
              </a:lnSpc>
              <a:buFont typeface="Arial"/>
              <a:buChar char="•"/>
            </a:pPr>
            <a:r>
              <a:rPr lang="en-US" sz="4499">
                <a:solidFill>
                  <a:srgbClr val="F4F4F4"/>
                </a:solidFill>
                <a:latin typeface="Fira Sans Light"/>
              </a:rPr>
              <a:t>Background Study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0401379" y="5855352"/>
            <a:ext cx="6109328" cy="7620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971540" indent="-485770" lvl="1">
              <a:lnSpc>
                <a:spcPts val="6299"/>
              </a:lnSpc>
              <a:buFont typeface="Arial"/>
              <a:buChar char="•"/>
            </a:pPr>
            <a:r>
              <a:rPr lang="en-US" sz="4499">
                <a:solidFill>
                  <a:srgbClr val="F4F4F4"/>
                </a:solidFill>
                <a:latin typeface="Fira Sans Light"/>
              </a:rPr>
              <a:t>Literature Review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0401379" y="6836428"/>
            <a:ext cx="7138028" cy="7620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971540" indent="-485770" lvl="1">
              <a:lnSpc>
                <a:spcPts val="6299"/>
              </a:lnSpc>
              <a:buFont typeface="Arial"/>
              <a:buChar char="•"/>
            </a:pPr>
            <a:r>
              <a:rPr lang="en-US" sz="4499">
                <a:solidFill>
                  <a:srgbClr val="F4F4F4"/>
                </a:solidFill>
                <a:latin typeface="Fira Sans Light"/>
              </a:rPr>
              <a:t>20 Newsgroups Dataset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0401379" y="7863860"/>
            <a:ext cx="6109328" cy="7620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971540" indent="-485770" lvl="1">
              <a:lnSpc>
                <a:spcPts val="6299"/>
              </a:lnSpc>
              <a:buFont typeface="Arial"/>
              <a:buChar char="•"/>
            </a:pPr>
            <a:r>
              <a:rPr lang="en-US" sz="4499">
                <a:solidFill>
                  <a:srgbClr val="F4F4F4"/>
                </a:solidFill>
                <a:latin typeface="Fira Sans Light"/>
              </a:rPr>
              <a:t>Methodology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4F4F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4151770" y="4201140"/>
            <a:ext cx="7027514" cy="6085860"/>
            <a:chOff x="0" y="0"/>
            <a:chExt cx="3619627" cy="3134614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3619627" cy="3134614"/>
            </a:xfrm>
            <a:custGeom>
              <a:avLst/>
              <a:gdLst/>
              <a:ahLst/>
              <a:cxnLst/>
              <a:rect r="r" b="b" t="t" l="l"/>
              <a:pathLst>
                <a:path h="3134614" w="3619627">
                  <a:moveTo>
                    <a:pt x="3619627" y="1567307"/>
                  </a:moveTo>
                  <a:lnTo>
                    <a:pt x="2714752" y="3134614"/>
                  </a:lnTo>
                  <a:lnTo>
                    <a:pt x="904875" y="3134614"/>
                  </a:lnTo>
                  <a:lnTo>
                    <a:pt x="0" y="1567307"/>
                  </a:lnTo>
                  <a:lnTo>
                    <a:pt x="904875" y="0"/>
                  </a:lnTo>
                  <a:lnTo>
                    <a:pt x="2714625" y="0"/>
                  </a:lnTo>
                  <a:lnTo>
                    <a:pt x="3619627" y="1567307"/>
                  </a:lnTo>
                  <a:close/>
                </a:path>
              </a:pathLst>
            </a:custGeom>
            <a:solidFill>
              <a:srgbClr val="004651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9859850" y="563974"/>
            <a:ext cx="4961246" cy="4296462"/>
            <a:chOff x="0" y="0"/>
            <a:chExt cx="3619627" cy="3134614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3619627" cy="3134614"/>
            </a:xfrm>
            <a:custGeom>
              <a:avLst/>
              <a:gdLst/>
              <a:ahLst/>
              <a:cxnLst/>
              <a:rect r="r" b="b" t="t" l="l"/>
              <a:pathLst>
                <a:path h="3134614" w="3619627">
                  <a:moveTo>
                    <a:pt x="3619627" y="1567307"/>
                  </a:moveTo>
                  <a:lnTo>
                    <a:pt x="2714752" y="3134614"/>
                  </a:lnTo>
                  <a:lnTo>
                    <a:pt x="904875" y="3134614"/>
                  </a:lnTo>
                  <a:lnTo>
                    <a:pt x="0" y="1567307"/>
                  </a:lnTo>
                  <a:lnTo>
                    <a:pt x="904875" y="0"/>
                  </a:lnTo>
                  <a:lnTo>
                    <a:pt x="2714625" y="0"/>
                  </a:lnTo>
                  <a:lnTo>
                    <a:pt x="3619627" y="1567307"/>
                  </a:lnTo>
                  <a:close/>
                </a:path>
              </a:pathLst>
            </a:custGeom>
            <a:solidFill>
              <a:srgbClr val="00A181"/>
            </a:solidFill>
          </p:spPr>
        </p:sp>
      </p:grpSp>
      <p:grpSp>
        <p:nvGrpSpPr>
          <p:cNvPr name="Group 6" id="6"/>
          <p:cNvGrpSpPr/>
          <p:nvPr/>
        </p:nvGrpSpPr>
        <p:grpSpPr>
          <a:xfrm rot="0">
            <a:off x="1028700" y="3520262"/>
            <a:ext cx="9475060" cy="3246531"/>
            <a:chOff x="0" y="0"/>
            <a:chExt cx="12633413" cy="4328708"/>
          </a:xfrm>
        </p:grpSpPr>
        <p:sp>
          <p:nvSpPr>
            <p:cNvPr name="TextBox 7" id="7"/>
            <p:cNvSpPr txBox="true"/>
            <p:nvPr/>
          </p:nvSpPr>
          <p:spPr>
            <a:xfrm rot="0">
              <a:off x="0" y="-9525"/>
              <a:ext cx="12633413" cy="122872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7200"/>
                </a:lnSpc>
                <a:spcBef>
                  <a:spcPct val="0"/>
                </a:spcBef>
              </a:pPr>
              <a:r>
                <a:rPr lang="en-US" sz="6000" spc="-60">
                  <a:solidFill>
                    <a:srgbClr val="000000"/>
                  </a:solidFill>
                  <a:latin typeface="Fira Sans Medium"/>
                </a:rPr>
                <a:t>Motivation</a:t>
              </a:r>
            </a:p>
          </p:txBody>
        </p:sp>
        <p:sp>
          <p:nvSpPr>
            <p:cNvPr name="TextBox 8" id="8"/>
            <p:cNvSpPr txBox="true"/>
            <p:nvPr/>
          </p:nvSpPr>
          <p:spPr>
            <a:xfrm rot="0">
              <a:off x="0" y="1444749"/>
              <a:ext cx="11317937" cy="288395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marL="539749" indent="-269875" lvl="1">
                <a:lnSpc>
                  <a:spcPts val="3499"/>
                </a:lnSpc>
                <a:buFont typeface="Arial"/>
                <a:buChar char="•"/>
              </a:pPr>
              <a:r>
                <a:rPr lang="en-US" sz="2499">
                  <a:solidFill>
                    <a:srgbClr val="000000"/>
                  </a:solidFill>
                  <a:latin typeface="Fira Sans Light"/>
                </a:rPr>
                <a:t>Efficient Text Classification</a:t>
              </a:r>
            </a:p>
            <a:p>
              <a:pPr marL="539749" indent="-269875" lvl="1">
                <a:lnSpc>
                  <a:spcPts val="3499"/>
                </a:lnSpc>
                <a:buFont typeface="Arial"/>
                <a:buChar char="•"/>
              </a:pPr>
              <a:r>
                <a:rPr lang="en-US" sz="2499">
                  <a:solidFill>
                    <a:srgbClr val="000000"/>
                  </a:solidFill>
                  <a:latin typeface="Fira Sans Light"/>
                </a:rPr>
                <a:t>Preprocessing Impact</a:t>
              </a:r>
            </a:p>
            <a:p>
              <a:pPr marL="539749" indent="-269875" lvl="1">
                <a:lnSpc>
                  <a:spcPts val="3499"/>
                </a:lnSpc>
                <a:buFont typeface="Arial"/>
                <a:buChar char="•"/>
              </a:pPr>
              <a:r>
                <a:rPr lang="en-US" sz="2499">
                  <a:solidFill>
                    <a:srgbClr val="000000"/>
                  </a:solidFill>
                  <a:latin typeface="Fira Sans Light"/>
                </a:rPr>
                <a:t>Classifier Evaluation</a:t>
              </a:r>
            </a:p>
            <a:p>
              <a:pPr marL="539749" indent="-269875" lvl="1">
                <a:lnSpc>
                  <a:spcPts val="3499"/>
                </a:lnSpc>
                <a:buFont typeface="Arial"/>
                <a:buChar char="•"/>
              </a:pPr>
              <a:r>
                <a:rPr lang="en-US" sz="2499">
                  <a:solidFill>
                    <a:srgbClr val="000000"/>
                  </a:solidFill>
                  <a:latin typeface="Fira Sans Light"/>
                </a:rPr>
                <a:t>Feature Reduction with PCA</a:t>
              </a:r>
            </a:p>
            <a:p>
              <a:pPr algn="l" marL="539749" indent="-269875" lvl="1">
                <a:lnSpc>
                  <a:spcPts val="3499"/>
                </a:lnSpc>
                <a:buFont typeface="Arial"/>
                <a:buChar char="•"/>
              </a:pPr>
              <a:r>
                <a:rPr lang="en-US" sz="2499">
                  <a:solidFill>
                    <a:srgbClr val="000000"/>
                  </a:solidFill>
                  <a:latin typeface="Fira Sans Light"/>
                </a:rPr>
                <a:t>Insights into Stemming Techniques</a:t>
              </a:r>
            </a:p>
          </p:txBody>
        </p:sp>
      </p:grpSp>
      <p:sp>
        <p:nvSpPr>
          <p:cNvPr name="Freeform 9" id="9"/>
          <p:cNvSpPr/>
          <p:nvPr/>
        </p:nvSpPr>
        <p:spPr>
          <a:xfrm flipH="false" flipV="false" rot="0">
            <a:off x="1028700" y="1028700"/>
            <a:ext cx="678758" cy="586200"/>
          </a:xfrm>
          <a:custGeom>
            <a:avLst/>
            <a:gdLst/>
            <a:ahLst/>
            <a:cxnLst/>
            <a:rect r="r" b="b" t="t" l="l"/>
            <a:pathLst>
              <a:path h="586200" w="678758">
                <a:moveTo>
                  <a:pt x="0" y="0"/>
                </a:moveTo>
                <a:lnTo>
                  <a:pt x="678758" y="0"/>
                </a:lnTo>
                <a:lnTo>
                  <a:pt x="678758" y="586200"/>
                </a:lnTo>
                <a:lnTo>
                  <a:pt x="0" y="5862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>
  <p:cSld>
    <p:bg>
      <p:bgPr>
        <a:solidFill>
          <a:srgbClr val="00465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028700" y="817819"/>
            <a:ext cx="16230600" cy="8128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500"/>
              </a:lnSpc>
              <a:spcBef>
                <a:spcPct val="0"/>
              </a:spcBef>
            </a:pPr>
            <a:r>
              <a:rPr lang="en-US" sz="5000" spc="-50">
                <a:solidFill>
                  <a:srgbClr val="F4F4F4"/>
                </a:solidFill>
                <a:latin typeface="Fira Sans Medium"/>
              </a:rPr>
              <a:t>Relevance of Text Classification</a:t>
            </a:r>
          </a:p>
        </p:txBody>
      </p:sp>
      <p:graphicFrame>
        <p:nvGraphicFramePr>
          <p:cNvPr name="Table 3" id="3"/>
          <p:cNvGraphicFramePr>
            <a:graphicFrameLocks noGrp="true"/>
          </p:cNvGraphicFramePr>
          <p:nvPr/>
        </p:nvGraphicFramePr>
        <p:xfrm>
          <a:off x="0" y="2470306"/>
          <a:ext cx="18288000" cy="6436925"/>
        </p:xfrm>
        <a:graphic>
          <a:graphicData uri="http://schemas.openxmlformats.org/drawingml/2006/table">
            <a:tbl>
              <a:tblPr/>
              <a:tblGrid>
                <a:gridCol w="9144000"/>
                <a:gridCol w="9144000"/>
              </a:tblGrid>
              <a:tr h="924609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199"/>
                        </a:lnSpc>
                        <a:defRPr/>
                      </a:pPr>
                      <a:r>
                        <a:rPr lang="en-US" sz="2999">
                          <a:solidFill>
                            <a:srgbClr val="000000"/>
                          </a:solidFill>
                          <a:latin typeface="Fira Sans Semi-Bold"/>
                        </a:rPr>
                        <a:t>Information Organization</a:t>
                      </a:r>
                      <a:endParaRPr lang="en-US" sz="1100"/>
                    </a:p>
                  </a:txBody>
                  <a:tcPr marL="120373" marR="120373" marT="120373" marB="120373" anchor="ctr">
                    <a:lnL cmpd="sng" algn="ctr" cap="flat" w="0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9525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4E473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199"/>
                        </a:lnSpc>
                        <a:defRPr/>
                      </a:pPr>
                      <a:r>
                        <a:rPr lang="en-US" sz="2999">
                          <a:solidFill>
                            <a:srgbClr val="000000"/>
                          </a:solidFill>
                          <a:latin typeface="Fira Sans Semi-Bold"/>
                        </a:rPr>
                        <a:t>Document Categorization</a:t>
                      </a:r>
                      <a:endParaRPr lang="en-US" sz="1100"/>
                    </a:p>
                  </a:txBody>
                  <a:tcPr marL="120373" marR="120373" marT="120373" marB="120373" anchor="ctr">
                    <a:lnL cmpd="sng" algn="ctr" cap="flat" w="9525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9525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4E473"/>
                    </a:solidFill>
                  </a:tcPr>
                </a:tc>
              </a:tr>
              <a:tr h="1628112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200"/>
                        </a:lnSpc>
                        <a:defRPr/>
                      </a:pPr>
                      <a:r>
                        <a:rPr lang="en-US" sz="3000">
                          <a:solidFill>
                            <a:srgbClr val="F4F4F4"/>
                          </a:solidFill>
                          <a:latin typeface="Fira Sans Semi-Bold"/>
                        </a:rPr>
                        <a:t>Sentiment Analysis</a:t>
                      </a:r>
                      <a:endParaRPr lang="en-US" sz="1100"/>
                    </a:p>
                  </a:txBody>
                  <a:tcPr marL="120373" marR="120373" marT="120373" marB="120373" anchor="ctr">
                    <a:lnL cmpd="sng" algn="ctr" cap="flat" w="0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9525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4651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200"/>
                        </a:lnSpc>
                        <a:defRPr/>
                      </a:pPr>
                      <a:r>
                        <a:rPr lang="en-US" sz="3000">
                          <a:solidFill>
                            <a:srgbClr val="F4F4F4"/>
                          </a:solidFill>
                          <a:latin typeface="Fira Sans Semi-Bold"/>
                        </a:rPr>
                        <a:t>Filtering and Prioritization</a:t>
                      </a:r>
                      <a:endParaRPr lang="en-US" sz="1100"/>
                    </a:p>
                  </a:txBody>
                  <a:tcPr marL="120373" marR="120373" marT="120373" marB="120373" anchor="ctr">
                    <a:lnL cmpd="sng" algn="ctr" cap="flat" w="9525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9525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4651"/>
                    </a:solidFill>
                  </a:tcPr>
                </a:tc>
              </a:tr>
              <a:tr h="943673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200"/>
                        </a:lnSpc>
                        <a:defRPr/>
                      </a:pPr>
                      <a:r>
                        <a:rPr lang="en-US" sz="3000">
                          <a:solidFill>
                            <a:srgbClr val="000000"/>
                          </a:solidFill>
                          <a:latin typeface="Fira Sans Semi-Bold"/>
                        </a:rPr>
                        <a:t>Personalization in Recommender Systems</a:t>
                      </a:r>
                      <a:endParaRPr lang="en-US" sz="1100"/>
                    </a:p>
                  </a:txBody>
                  <a:tcPr marL="120373" marR="120373" marT="120373" marB="120373" anchor="ctr">
                    <a:lnL cmpd="sng" algn="ctr" cap="flat" w="0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9525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4E473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200"/>
                        </a:lnSpc>
                        <a:defRPr/>
                      </a:pPr>
                      <a:r>
                        <a:rPr lang="en-US" sz="3000">
                          <a:solidFill>
                            <a:srgbClr val="000000"/>
                          </a:solidFill>
                          <a:latin typeface="Fira Sans Semi-Bold"/>
                        </a:rPr>
                        <a:t>Security and Spam Detection</a:t>
                      </a:r>
                      <a:endParaRPr lang="en-US" sz="1100"/>
                    </a:p>
                  </a:txBody>
                  <a:tcPr marL="120373" marR="120373" marT="120373" marB="120373" anchor="ctr">
                    <a:lnL cmpd="sng" algn="ctr" cap="flat" w="9525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9525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4E473"/>
                    </a:solidFill>
                  </a:tcPr>
                </a:tc>
              </a:tr>
              <a:tr h="1923118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200"/>
                        </a:lnSpc>
                        <a:defRPr/>
                      </a:pPr>
                      <a:r>
                        <a:rPr lang="en-US" sz="3000">
                          <a:solidFill>
                            <a:srgbClr val="F4F4F4"/>
                          </a:solidFill>
                          <a:latin typeface="Fira Sans Semi-Bold"/>
                        </a:rPr>
                        <a:t>Customer Support Automation</a:t>
                      </a:r>
                      <a:endParaRPr lang="en-US" sz="1100"/>
                    </a:p>
                  </a:txBody>
                  <a:tcPr marL="120373" marR="120373" marT="120373" marB="120373" anchor="ctr">
                    <a:lnL cmpd="sng" algn="ctr" cap="flat" w="0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9525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4651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200"/>
                        </a:lnSpc>
                        <a:defRPr/>
                      </a:pPr>
                      <a:r>
                        <a:rPr lang="en-US" sz="3000">
                          <a:solidFill>
                            <a:srgbClr val="F4F4F4"/>
                          </a:solidFill>
                          <a:latin typeface="Fira Sans Semi-Bold"/>
                        </a:rPr>
                        <a:t>News Aggregation</a:t>
                      </a:r>
                      <a:endParaRPr lang="en-US" sz="1100"/>
                    </a:p>
                  </a:txBody>
                  <a:tcPr marL="120373" marR="120373" marT="120373" marB="120373" anchor="ctr">
                    <a:lnL cmpd="sng" algn="ctr" cap="flat" w="9525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9525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4651"/>
                    </a:solidFill>
                  </a:tcPr>
                </a:tc>
              </a:tr>
              <a:tr h="1017412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200"/>
                        </a:lnSpc>
                        <a:defRPr/>
                      </a:pPr>
                      <a:r>
                        <a:rPr lang="en-US" sz="3000">
                          <a:solidFill>
                            <a:srgbClr val="000000"/>
                          </a:solidFill>
                          <a:latin typeface="Fira Sans Semi-Bold"/>
                        </a:rPr>
                        <a:t>Medical Diagnosis</a:t>
                      </a:r>
                      <a:endParaRPr lang="en-US" sz="1100"/>
                    </a:p>
                  </a:txBody>
                  <a:tcPr marL="120373" marR="120373" marT="120373" marB="120373" anchor="ctr">
                    <a:lnL cmpd="sng" algn="ctr" cap="flat" w="0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9525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4E473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200"/>
                        </a:lnSpc>
                        <a:defRPr/>
                      </a:pPr>
                      <a:r>
                        <a:rPr lang="en-US" sz="3000">
                          <a:solidFill>
                            <a:srgbClr val="000000"/>
                          </a:solidFill>
                          <a:latin typeface="Fira Sans Semi-Bold"/>
                        </a:rPr>
                        <a:t>Legal Document Classification</a:t>
                      </a:r>
                      <a:endParaRPr lang="en-US" sz="1100"/>
                    </a:p>
                  </a:txBody>
                  <a:tcPr marL="120373" marR="120373" marT="120373" marB="120373" anchor="ctr">
                    <a:lnL cmpd="sng" algn="ctr" cap="flat" w="9525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9525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4E473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>
  <p:cSld>
    <p:bg>
      <p:bgPr>
        <a:solidFill>
          <a:srgbClr val="00465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028700" y="1028700"/>
            <a:ext cx="14766361" cy="4103901"/>
            <a:chOff x="0" y="0"/>
            <a:chExt cx="19688481" cy="5471867"/>
          </a:xfrm>
        </p:grpSpPr>
        <p:sp>
          <p:nvSpPr>
            <p:cNvPr name="TextBox 3" id="3"/>
            <p:cNvSpPr txBox="true"/>
            <p:nvPr/>
          </p:nvSpPr>
          <p:spPr>
            <a:xfrm rot="0">
              <a:off x="0" y="2566742"/>
              <a:ext cx="19688481" cy="290512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marL="777240" indent="-388620" lvl="1">
                <a:lnSpc>
                  <a:spcPts val="4320"/>
                </a:lnSpc>
                <a:buFont typeface="Arial"/>
                <a:buChar char="•"/>
              </a:pPr>
              <a:r>
                <a:rPr lang="en-US" sz="3600">
                  <a:solidFill>
                    <a:srgbClr val="F4F4F4"/>
                  </a:solidFill>
                  <a:latin typeface="Fira Sans Semi-Bold"/>
                </a:rPr>
                <a:t>Research Exploration</a:t>
              </a:r>
            </a:p>
            <a:p>
              <a:pPr marL="777240" indent="-388620" lvl="1">
                <a:lnSpc>
                  <a:spcPts val="4320"/>
                </a:lnSpc>
                <a:buFont typeface="Arial"/>
                <a:buChar char="•"/>
              </a:pPr>
              <a:r>
                <a:rPr lang="en-US" sz="3600">
                  <a:solidFill>
                    <a:srgbClr val="F4F4F4"/>
                  </a:solidFill>
                  <a:latin typeface="Fira Sans Semi-Bold"/>
                </a:rPr>
                <a:t>Classifier Performance Evaluation</a:t>
              </a:r>
            </a:p>
            <a:p>
              <a:pPr marL="777240" indent="-388620" lvl="1">
                <a:lnSpc>
                  <a:spcPts val="4320"/>
                </a:lnSpc>
                <a:buFont typeface="Arial"/>
                <a:buChar char="•"/>
              </a:pPr>
              <a:r>
                <a:rPr lang="en-US" sz="3600">
                  <a:solidFill>
                    <a:srgbClr val="F4F4F4"/>
                  </a:solidFill>
                  <a:latin typeface="Fira Sans Semi-Bold"/>
                </a:rPr>
                <a:t>Dimensionality Reduction Techniques</a:t>
              </a:r>
            </a:p>
            <a:p>
              <a:pPr>
                <a:lnSpc>
                  <a:spcPts val="4320"/>
                </a:lnSpc>
              </a:pPr>
            </a:p>
          </p:txBody>
        </p:sp>
        <p:sp>
          <p:nvSpPr>
            <p:cNvPr name="TextBox 4" id="4"/>
            <p:cNvSpPr txBox="true"/>
            <p:nvPr/>
          </p:nvSpPr>
          <p:spPr>
            <a:xfrm rot="0">
              <a:off x="0" y="0"/>
              <a:ext cx="19688481" cy="21082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12480"/>
                </a:lnSpc>
              </a:pPr>
              <a:r>
                <a:rPr lang="en-US" sz="10400">
                  <a:solidFill>
                    <a:srgbClr val="A4E473"/>
                  </a:solidFill>
                  <a:latin typeface="Fira Sans Medium"/>
                </a:rPr>
                <a:t>Mission</a:t>
              </a: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-3563094" y="6077994"/>
            <a:ext cx="6383425" cy="5528076"/>
            <a:chOff x="0" y="0"/>
            <a:chExt cx="3619627" cy="3134614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3619627" cy="3134614"/>
            </a:xfrm>
            <a:custGeom>
              <a:avLst/>
              <a:gdLst/>
              <a:ahLst/>
              <a:cxnLst/>
              <a:rect r="r" b="b" t="t" l="l"/>
              <a:pathLst>
                <a:path h="3134614" w="3619627">
                  <a:moveTo>
                    <a:pt x="3619627" y="1567307"/>
                  </a:moveTo>
                  <a:lnTo>
                    <a:pt x="2714752" y="3134614"/>
                  </a:lnTo>
                  <a:lnTo>
                    <a:pt x="904875" y="3134614"/>
                  </a:lnTo>
                  <a:lnTo>
                    <a:pt x="0" y="1567307"/>
                  </a:lnTo>
                  <a:lnTo>
                    <a:pt x="904875" y="0"/>
                  </a:lnTo>
                  <a:lnTo>
                    <a:pt x="2714625" y="0"/>
                  </a:lnTo>
                  <a:lnTo>
                    <a:pt x="3619627" y="1567307"/>
                  </a:lnTo>
                  <a:close/>
                </a:path>
              </a:pathLst>
            </a:custGeom>
            <a:solidFill>
              <a:srgbClr val="00A181"/>
            </a:solidFill>
          </p:spPr>
        </p:sp>
      </p:grpSp>
      <p:grpSp>
        <p:nvGrpSpPr>
          <p:cNvPr name="Group 7" id="7"/>
          <p:cNvGrpSpPr/>
          <p:nvPr/>
        </p:nvGrpSpPr>
        <p:grpSpPr>
          <a:xfrm rot="0">
            <a:off x="1671665" y="7004492"/>
            <a:ext cx="3034530" cy="2627917"/>
            <a:chOff x="0" y="0"/>
            <a:chExt cx="3619627" cy="3134614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3619627" cy="3134614"/>
            </a:xfrm>
            <a:custGeom>
              <a:avLst/>
              <a:gdLst/>
              <a:ahLst/>
              <a:cxnLst/>
              <a:rect r="r" b="b" t="t" l="l"/>
              <a:pathLst>
                <a:path h="3134614" w="3619627">
                  <a:moveTo>
                    <a:pt x="3619627" y="1567307"/>
                  </a:moveTo>
                  <a:lnTo>
                    <a:pt x="2714752" y="3134614"/>
                  </a:lnTo>
                  <a:lnTo>
                    <a:pt x="904875" y="3134614"/>
                  </a:lnTo>
                  <a:lnTo>
                    <a:pt x="0" y="1567307"/>
                  </a:lnTo>
                  <a:lnTo>
                    <a:pt x="904875" y="0"/>
                  </a:lnTo>
                  <a:lnTo>
                    <a:pt x="2714625" y="0"/>
                  </a:lnTo>
                  <a:lnTo>
                    <a:pt x="3619627" y="1567307"/>
                  </a:lnTo>
                  <a:close/>
                </a:path>
              </a:pathLst>
            </a:custGeom>
            <a:solidFill>
              <a:srgbClr val="F4F4F4"/>
            </a:solidFill>
          </p:spPr>
        </p:sp>
      </p:grpSp>
      <p:grpSp>
        <p:nvGrpSpPr>
          <p:cNvPr name="Group 9" id="9"/>
          <p:cNvGrpSpPr/>
          <p:nvPr/>
        </p:nvGrpSpPr>
        <p:grpSpPr>
          <a:xfrm rot="0">
            <a:off x="4053492" y="8956750"/>
            <a:ext cx="2141618" cy="1854652"/>
            <a:chOff x="0" y="0"/>
            <a:chExt cx="3619627" cy="3134614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3619627" cy="3134614"/>
            </a:xfrm>
            <a:custGeom>
              <a:avLst/>
              <a:gdLst/>
              <a:ahLst/>
              <a:cxnLst/>
              <a:rect r="r" b="b" t="t" l="l"/>
              <a:pathLst>
                <a:path h="3134614" w="3619627">
                  <a:moveTo>
                    <a:pt x="3619627" y="1567307"/>
                  </a:moveTo>
                  <a:lnTo>
                    <a:pt x="2714752" y="3134614"/>
                  </a:lnTo>
                  <a:lnTo>
                    <a:pt x="904875" y="3134614"/>
                  </a:lnTo>
                  <a:lnTo>
                    <a:pt x="0" y="1567307"/>
                  </a:lnTo>
                  <a:lnTo>
                    <a:pt x="904875" y="0"/>
                  </a:lnTo>
                  <a:lnTo>
                    <a:pt x="2714625" y="0"/>
                  </a:lnTo>
                  <a:lnTo>
                    <a:pt x="3619627" y="1567307"/>
                  </a:lnTo>
                  <a:close/>
                </a:path>
              </a:pathLst>
            </a:custGeom>
            <a:solidFill>
              <a:srgbClr val="A4E473"/>
            </a:solidFill>
          </p:spPr>
        </p:sp>
      </p:grp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>
  <p:cSld>
    <p:bg>
      <p:bgPr>
        <a:solidFill>
          <a:srgbClr val="F4F4F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028700" y="1019175"/>
            <a:ext cx="6376532" cy="9239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7200"/>
              </a:lnSpc>
              <a:spcBef>
                <a:spcPct val="0"/>
              </a:spcBef>
            </a:pPr>
            <a:r>
              <a:rPr lang="en-US" sz="6000" spc="-60">
                <a:solidFill>
                  <a:srgbClr val="000000"/>
                </a:solidFill>
                <a:latin typeface="Fira Sans Medium"/>
              </a:rPr>
              <a:t>Background Study</a:t>
            </a:r>
          </a:p>
        </p:txBody>
      </p:sp>
      <p:grpSp>
        <p:nvGrpSpPr>
          <p:cNvPr name="Group 3" id="3"/>
          <p:cNvGrpSpPr/>
          <p:nvPr/>
        </p:nvGrpSpPr>
        <p:grpSpPr>
          <a:xfrm rot="-10800000">
            <a:off x="-1306086" y="4784384"/>
            <a:ext cx="4985461" cy="4317433"/>
            <a:chOff x="0" y="0"/>
            <a:chExt cx="3619627" cy="3134614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3619627" cy="3134614"/>
            </a:xfrm>
            <a:custGeom>
              <a:avLst/>
              <a:gdLst/>
              <a:ahLst/>
              <a:cxnLst/>
              <a:rect r="r" b="b" t="t" l="l"/>
              <a:pathLst>
                <a:path h="3134614" w="3619627">
                  <a:moveTo>
                    <a:pt x="3619627" y="1567307"/>
                  </a:moveTo>
                  <a:lnTo>
                    <a:pt x="2714752" y="3134614"/>
                  </a:lnTo>
                  <a:lnTo>
                    <a:pt x="904875" y="3134614"/>
                  </a:lnTo>
                  <a:lnTo>
                    <a:pt x="0" y="1567307"/>
                  </a:lnTo>
                  <a:lnTo>
                    <a:pt x="904875" y="0"/>
                  </a:lnTo>
                  <a:lnTo>
                    <a:pt x="2714625" y="0"/>
                  </a:lnTo>
                  <a:lnTo>
                    <a:pt x="3619627" y="1567307"/>
                  </a:lnTo>
                  <a:close/>
                </a:path>
              </a:pathLst>
            </a:custGeom>
            <a:solidFill>
              <a:srgbClr val="004651"/>
            </a:solidFill>
          </p:spPr>
        </p:sp>
      </p:grpSp>
      <p:grpSp>
        <p:nvGrpSpPr>
          <p:cNvPr name="Group 5" id="5"/>
          <p:cNvGrpSpPr/>
          <p:nvPr/>
        </p:nvGrpSpPr>
        <p:grpSpPr>
          <a:xfrm rot="-10800000">
            <a:off x="3061137" y="7468788"/>
            <a:ext cx="3480308" cy="3013963"/>
            <a:chOff x="0" y="0"/>
            <a:chExt cx="3619627" cy="3134614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3619627" cy="3134614"/>
            </a:xfrm>
            <a:custGeom>
              <a:avLst/>
              <a:gdLst/>
              <a:ahLst/>
              <a:cxnLst/>
              <a:rect r="r" b="b" t="t" l="l"/>
              <a:pathLst>
                <a:path h="3134614" w="3619627">
                  <a:moveTo>
                    <a:pt x="3619627" y="1567307"/>
                  </a:moveTo>
                  <a:lnTo>
                    <a:pt x="2714752" y="3134614"/>
                  </a:lnTo>
                  <a:lnTo>
                    <a:pt x="904875" y="3134614"/>
                  </a:lnTo>
                  <a:lnTo>
                    <a:pt x="0" y="1567307"/>
                  </a:lnTo>
                  <a:lnTo>
                    <a:pt x="904875" y="0"/>
                  </a:lnTo>
                  <a:lnTo>
                    <a:pt x="2714625" y="0"/>
                  </a:lnTo>
                  <a:lnTo>
                    <a:pt x="3619627" y="1567307"/>
                  </a:lnTo>
                  <a:close/>
                </a:path>
              </a:pathLst>
            </a:custGeom>
            <a:solidFill>
              <a:srgbClr val="A4E473"/>
            </a:solidFill>
          </p:spPr>
        </p:sp>
      </p:grpSp>
      <p:grpSp>
        <p:nvGrpSpPr>
          <p:cNvPr name="Group 7" id="7"/>
          <p:cNvGrpSpPr/>
          <p:nvPr/>
        </p:nvGrpSpPr>
        <p:grpSpPr>
          <a:xfrm rot="-10800000">
            <a:off x="2780085" y="4005595"/>
            <a:ext cx="1798578" cy="1557577"/>
            <a:chOff x="0" y="0"/>
            <a:chExt cx="3619627" cy="3134614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3619627" cy="3134614"/>
            </a:xfrm>
            <a:custGeom>
              <a:avLst/>
              <a:gdLst/>
              <a:ahLst/>
              <a:cxnLst/>
              <a:rect r="r" b="b" t="t" l="l"/>
              <a:pathLst>
                <a:path h="3134614" w="3619627">
                  <a:moveTo>
                    <a:pt x="3619627" y="1567307"/>
                  </a:moveTo>
                  <a:lnTo>
                    <a:pt x="2714752" y="3134614"/>
                  </a:lnTo>
                  <a:lnTo>
                    <a:pt x="904875" y="3134614"/>
                  </a:lnTo>
                  <a:lnTo>
                    <a:pt x="0" y="1567307"/>
                  </a:lnTo>
                  <a:lnTo>
                    <a:pt x="904875" y="0"/>
                  </a:lnTo>
                  <a:lnTo>
                    <a:pt x="2714625" y="0"/>
                  </a:lnTo>
                  <a:lnTo>
                    <a:pt x="3619627" y="1567307"/>
                  </a:lnTo>
                  <a:close/>
                </a:path>
              </a:pathLst>
            </a:custGeom>
            <a:solidFill>
              <a:srgbClr val="00A181"/>
            </a:solidFill>
          </p:spPr>
        </p:sp>
      </p:grpSp>
      <p:grpSp>
        <p:nvGrpSpPr>
          <p:cNvPr name="Group 9" id="9"/>
          <p:cNvGrpSpPr/>
          <p:nvPr/>
        </p:nvGrpSpPr>
        <p:grpSpPr>
          <a:xfrm rot="-10800000">
            <a:off x="300983" y="7795449"/>
            <a:ext cx="3378391" cy="2925703"/>
            <a:chOff x="0" y="0"/>
            <a:chExt cx="3619627" cy="3134614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3619627" cy="3134614"/>
            </a:xfrm>
            <a:custGeom>
              <a:avLst/>
              <a:gdLst/>
              <a:ahLst/>
              <a:cxnLst/>
              <a:rect r="r" b="b" t="t" l="l"/>
              <a:pathLst>
                <a:path h="3134614" w="3619627">
                  <a:moveTo>
                    <a:pt x="3619627" y="1567307"/>
                  </a:moveTo>
                  <a:lnTo>
                    <a:pt x="2714752" y="3134614"/>
                  </a:lnTo>
                  <a:lnTo>
                    <a:pt x="904875" y="3134614"/>
                  </a:lnTo>
                  <a:lnTo>
                    <a:pt x="0" y="1567307"/>
                  </a:lnTo>
                  <a:lnTo>
                    <a:pt x="904875" y="0"/>
                  </a:lnTo>
                  <a:lnTo>
                    <a:pt x="2714625" y="0"/>
                  </a:lnTo>
                  <a:lnTo>
                    <a:pt x="3619627" y="1567307"/>
                  </a:lnTo>
                  <a:close/>
                </a:path>
              </a:pathLst>
            </a:custGeom>
            <a:solidFill>
              <a:srgbClr val="00A181"/>
            </a:solidFill>
          </p:spPr>
        </p:sp>
      </p:grpSp>
      <p:sp>
        <p:nvSpPr>
          <p:cNvPr name="TextBox 11" id="11"/>
          <p:cNvSpPr txBox="true"/>
          <p:nvPr/>
        </p:nvSpPr>
        <p:spPr>
          <a:xfrm rot="0">
            <a:off x="7900231" y="2162324"/>
            <a:ext cx="9262476" cy="27241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777240" indent="-388620" lvl="1">
              <a:lnSpc>
                <a:spcPts val="4320"/>
              </a:lnSpc>
              <a:buFont typeface="Arial"/>
              <a:buChar char="•"/>
            </a:pPr>
            <a:r>
              <a:rPr lang="en-US" sz="3600">
                <a:solidFill>
                  <a:srgbClr val="000000"/>
                </a:solidFill>
                <a:latin typeface="Fira Sans Medium"/>
              </a:rPr>
              <a:t>Text Classification Techniques</a:t>
            </a:r>
          </a:p>
          <a:p>
            <a:pPr marL="777240" indent="-388620" lvl="1">
              <a:lnSpc>
                <a:spcPts val="4320"/>
              </a:lnSpc>
              <a:buFont typeface="Arial"/>
              <a:buChar char="•"/>
            </a:pPr>
            <a:r>
              <a:rPr lang="en-US" sz="3600">
                <a:solidFill>
                  <a:srgbClr val="000000"/>
                </a:solidFill>
                <a:latin typeface="Fira Sans Medium"/>
              </a:rPr>
              <a:t>Preprocessing in Text Classification</a:t>
            </a:r>
          </a:p>
          <a:p>
            <a:pPr marL="777240" indent="-388620" lvl="1">
              <a:lnSpc>
                <a:spcPts val="4320"/>
              </a:lnSpc>
              <a:buFont typeface="Arial"/>
              <a:buChar char="•"/>
            </a:pPr>
            <a:r>
              <a:rPr lang="en-US" sz="3600">
                <a:solidFill>
                  <a:srgbClr val="000000"/>
                </a:solidFill>
                <a:latin typeface="Fira Sans Medium"/>
              </a:rPr>
              <a:t>Role of Stemming</a:t>
            </a:r>
          </a:p>
          <a:p>
            <a:pPr marL="777240" indent="-388620" lvl="1">
              <a:lnSpc>
                <a:spcPts val="4320"/>
              </a:lnSpc>
              <a:buFont typeface="Arial"/>
              <a:buChar char="•"/>
            </a:pPr>
            <a:r>
              <a:rPr lang="en-US" sz="3600">
                <a:solidFill>
                  <a:srgbClr val="000000"/>
                </a:solidFill>
                <a:latin typeface="Fira Sans Medium"/>
              </a:rPr>
              <a:t>Classifier Selection</a:t>
            </a:r>
          </a:p>
          <a:p>
            <a:pPr marL="777240" indent="-388620" lvl="1">
              <a:lnSpc>
                <a:spcPts val="4320"/>
              </a:lnSpc>
              <a:buFont typeface="Arial"/>
              <a:buChar char="•"/>
            </a:pPr>
            <a:r>
              <a:rPr lang="en-US" sz="3600">
                <a:solidFill>
                  <a:srgbClr val="000000"/>
                </a:solidFill>
                <a:latin typeface="Fira Sans Medium"/>
              </a:rPr>
              <a:t>Dimensionality Reduction with PCA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>
  <p:cSld>
    <p:bg>
      <p:bgPr>
        <a:solidFill>
          <a:srgbClr val="00465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3585950" y="-517425"/>
            <a:ext cx="6210236" cy="5378093"/>
            <a:chOff x="0" y="0"/>
            <a:chExt cx="3619627" cy="3134614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3619627" cy="3134614"/>
            </a:xfrm>
            <a:custGeom>
              <a:avLst/>
              <a:gdLst/>
              <a:ahLst/>
              <a:cxnLst/>
              <a:rect r="r" b="b" t="t" l="l"/>
              <a:pathLst>
                <a:path h="3134614" w="3619627">
                  <a:moveTo>
                    <a:pt x="3619627" y="1567307"/>
                  </a:moveTo>
                  <a:lnTo>
                    <a:pt x="2714752" y="3134614"/>
                  </a:lnTo>
                  <a:lnTo>
                    <a:pt x="904875" y="3134614"/>
                  </a:lnTo>
                  <a:lnTo>
                    <a:pt x="0" y="1567307"/>
                  </a:lnTo>
                  <a:lnTo>
                    <a:pt x="904875" y="0"/>
                  </a:lnTo>
                  <a:lnTo>
                    <a:pt x="2714625" y="0"/>
                  </a:lnTo>
                  <a:lnTo>
                    <a:pt x="3619627" y="1567307"/>
                  </a:lnTo>
                  <a:close/>
                </a:path>
              </a:pathLst>
            </a:custGeom>
            <a:solidFill>
              <a:srgbClr val="00A181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12009993" y="306851"/>
            <a:ext cx="3151914" cy="2729572"/>
            <a:chOff x="0" y="0"/>
            <a:chExt cx="3619627" cy="3134614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3619627" cy="3134614"/>
            </a:xfrm>
            <a:custGeom>
              <a:avLst/>
              <a:gdLst/>
              <a:ahLst/>
              <a:cxnLst/>
              <a:rect r="r" b="b" t="t" l="l"/>
              <a:pathLst>
                <a:path h="3134614" w="3619627">
                  <a:moveTo>
                    <a:pt x="3619627" y="1567307"/>
                  </a:moveTo>
                  <a:lnTo>
                    <a:pt x="2714752" y="3134614"/>
                  </a:lnTo>
                  <a:lnTo>
                    <a:pt x="904875" y="3134614"/>
                  </a:lnTo>
                  <a:lnTo>
                    <a:pt x="0" y="1567307"/>
                  </a:lnTo>
                  <a:lnTo>
                    <a:pt x="904875" y="0"/>
                  </a:lnTo>
                  <a:lnTo>
                    <a:pt x="2714625" y="0"/>
                  </a:lnTo>
                  <a:lnTo>
                    <a:pt x="3619627" y="1567307"/>
                  </a:lnTo>
                  <a:close/>
                </a:path>
              </a:pathLst>
            </a:custGeom>
            <a:solidFill>
              <a:srgbClr val="A4E473"/>
            </a:solidFill>
          </p:spPr>
        </p:sp>
      </p:grpSp>
      <p:graphicFrame>
        <p:nvGraphicFramePr>
          <p:cNvPr name="Table 6" id="6"/>
          <p:cNvGraphicFramePr>
            <a:graphicFrameLocks noGrp="true"/>
          </p:cNvGraphicFramePr>
          <p:nvPr/>
        </p:nvGraphicFramePr>
        <p:xfrm>
          <a:off x="0" y="2258825"/>
          <a:ext cx="18288000" cy="7675750"/>
        </p:xfrm>
        <a:graphic>
          <a:graphicData uri="http://schemas.openxmlformats.org/drawingml/2006/table">
            <a:tbl>
              <a:tblPr/>
              <a:tblGrid>
                <a:gridCol w="5013906"/>
                <a:gridCol w="4250835"/>
                <a:gridCol w="4057650"/>
                <a:gridCol w="4965609"/>
              </a:tblGrid>
              <a:tr h="1509013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199"/>
                        </a:lnSpc>
                        <a:defRPr/>
                      </a:pPr>
                      <a:r>
                        <a:rPr lang="en-US" sz="2999">
                          <a:solidFill>
                            <a:srgbClr val="F4F4F4"/>
                          </a:solidFill>
                          <a:latin typeface="Fira Sans Bold"/>
                        </a:rPr>
                        <a:t>Name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9525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4651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199"/>
                        </a:lnSpc>
                        <a:defRPr/>
                      </a:pPr>
                      <a:r>
                        <a:rPr lang="en-US" sz="2999">
                          <a:solidFill>
                            <a:srgbClr val="F4F4F4"/>
                          </a:solidFill>
                          <a:latin typeface="Fira Sans Bold"/>
                        </a:rPr>
                        <a:t>Method they used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9525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4651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199"/>
                        </a:lnSpc>
                        <a:defRPr/>
                      </a:pPr>
                      <a:r>
                        <a:rPr lang="en-US" sz="2999">
                          <a:solidFill>
                            <a:srgbClr val="F4F4F4"/>
                          </a:solidFill>
                          <a:latin typeface="Fira Sans Medium"/>
                        </a:rPr>
                        <a:t>Dataset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9525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4651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199"/>
                        </a:lnSpc>
                        <a:defRPr/>
                      </a:pPr>
                      <a:r>
                        <a:rPr lang="en-US" sz="2999">
                          <a:solidFill>
                            <a:srgbClr val="F4F4F4"/>
                          </a:solidFill>
                          <a:latin typeface="Fira Sans Medium"/>
                        </a:rPr>
                        <a:t>Result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9525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4651"/>
                    </a:solidFill>
                  </a:tcPr>
                </a:tc>
              </a:tr>
              <a:tr h="1552575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800"/>
                        </a:lnSpc>
                        <a:defRPr/>
                      </a:pPr>
                      <a:r>
                        <a:rPr lang="en-US" sz="2000">
                          <a:solidFill>
                            <a:srgbClr val="F4F4F4"/>
                          </a:solidFill>
                          <a:latin typeface="Fira Sans Bold"/>
                        </a:rPr>
                        <a:t>Text Classification Techniques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9525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4651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800"/>
                        </a:lnSpc>
                        <a:defRPr/>
                      </a:pPr>
                      <a:r>
                        <a:rPr lang="en-US" sz="2000">
                          <a:solidFill>
                            <a:srgbClr val="F4F4F4"/>
                          </a:solidFill>
                          <a:latin typeface="Fira Sans"/>
                        </a:rPr>
                        <a:t>Naive Bayes, Support Vector Machines, Deep Learning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9525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4651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800"/>
                        </a:lnSpc>
                        <a:defRPr/>
                      </a:pPr>
                      <a:r>
                        <a:rPr lang="en-US" sz="2000">
                          <a:solidFill>
                            <a:srgbClr val="F4F4F4"/>
                          </a:solidFill>
                          <a:latin typeface="Fira Sans"/>
                        </a:rPr>
                        <a:t>Reuters-21578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9525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4651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800"/>
                        </a:lnSpc>
                        <a:defRPr/>
                      </a:pPr>
                      <a:r>
                        <a:rPr lang="en-US" sz="2000">
                          <a:solidFill>
                            <a:srgbClr val="F4F4F4"/>
                          </a:solidFill>
                          <a:latin typeface="Fira Sans"/>
                        </a:rPr>
                        <a:t>text classification techniques, highlights the strengths and weaknesses of different approaches.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9525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4651"/>
                    </a:solidFill>
                  </a:tcPr>
                </a:tc>
              </a:tr>
              <a:tr h="1509013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800"/>
                        </a:lnSpc>
                        <a:defRPr/>
                      </a:pPr>
                      <a:r>
                        <a:rPr lang="en-US" sz="2000">
                          <a:solidFill>
                            <a:srgbClr val="F4F4F4"/>
                          </a:solidFill>
                          <a:latin typeface="Fira Sans Bold"/>
                        </a:rPr>
                        <a:t>Stemming Algorithms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9525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4651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800"/>
                        </a:lnSpc>
                        <a:defRPr/>
                      </a:pPr>
                      <a:r>
                        <a:rPr lang="en-US" sz="2000">
                          <a:solidFill>
                            <a:srgbClr val="F4F4F4"/>
                          </a:solidFill>
                          <a:latin typeface="Fira Sans"/>
                        </a:rPr>
                        <a:t>Porter Stemmer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9525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4651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800"/>
                        </a:lnSpc>
                        <a:defRPr/>
                      </a:pPr>
                      <a:r>
                        <a:rPr lang="en-US" sz="2000">
                          <a:solidFill>
                            <a:srgbClr val="F4F4F4"/>
                          </a:solidFill>
                          <a:latin typeface="Fira Sans"/>
                        </a:rPr>
                        <a:t>MEDLINE dataset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9525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4651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800"/>
                        </a:lnSpc>
                        <a:defRPr/>
                      </a:pPr>
                      <a:r>
                        <a:rPr lang="en-US" sz="2000">
                          <a:solidFill>
                            <a:srgbClr val="F4F4F4"/>
                          </a:solidFill>
                          <a:latin typeface="Fira Sans"/>
                        </a:rPr>
                        <a:t>superior performance in terms of accuracy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9525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4651"/>
                    </a:solidFill>
                  </a:tcPr>
                </a:tc>
              </a:tr>
              <a:tr h="1552575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800"/>
                        </a:lnSpc>
                        <a:defRPr/>
                      </a:pPr>
                      <a:r>
                        <a:rPr lang="en-US" sz="2000">
                          <a:solidFill>
                            <a:srgbClr val="F4F4F4"/>
                          </a:solidFill>
                          <a:latin typeface="Fira Sans Medium"/>
                        </a:rPr>
                        <a:t>Classifier Performance in Text Classification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9525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4651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800"/>
                        </a:lnSpc>
                        <a:defRPr/>
                      </a:pPr>
                      <a:r>
                        <a:rPr lang="en-US" sz="2000">
                          <a:solidFill>
                            <a:srgbClr val="F4F4F4"/>
                          </a:solidFill>
                          <a:latin typeface="Fira Sans"/>
                        </a:rPr>
                        <a:t>Naive Bayes, Support Vector Machines and Logistic Regression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9525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4651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800"/>
                        </a:lnSpc>
                        <a:defRPr/>
                      </a:pPr>
                      <a:r>
                        <a:rPr lang="en-US" sz="2000">
                          <a:solidFill>
                            <a:srgbClr val="F4F4F4"/>
                          </a:solidFill>
                          <a:latin typeface="Fira Sans"/>
                        </a:rPr>
                        <a:t>Reuters-21578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9525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4651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800"/>
                        </a:lnSpc>
                        <a:defRPr/>
                      </a:pPr>
                      <a:r>
                        <a:rPr lang="en-US" sz="2000">
                          <a:solidFill>
                            <a:srgbClr val="F4F4F4"/>
                          </a:solidFill>
                          <a:latin typeface="Fira Sans"/>
                        </a:rPr>
                        <a:t>Support Vector Machine classifier achieves the best accuracy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9525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4651"/>
                    </a:solidFill>
                  </a:tcPr>
                </a:tc>
              </a:tr>
              <a:tr h="1552575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800"/>
                        </a:lnSpc>
                        <a:defRPr/>
                      </a:pPr>
                      <a:r>
                        <a:rPr lang="en-US" sz="2000">
                          <a:solidFill>
                            <a:srgbClr val="F4F4F4"/>
                          </a:solidFill>
                          <a:latin typeface="Fira Sans Semi-Bold"/>
                        </a:rPr>
                        <a:t>Dimensionality Reduction Techniques</a:t>
                      </a:r>
                      <a:endParaRPr lang="en-US" sz="1100"/>
                    </a:p>
                    <a:p>
                      <a:pPr algn="ctr">
                        <a:lnSpc>
                          <a:spcPts val="2800"/>
                        </a:lnSpc>
                      </a:pPr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9525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4651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800"/>
                        </a:lnSpc>
                        <a:defRPr/>
                      </a:pPr>
                      <a:r>
                        <a:rPr lang="en-US" sz="2000">
                          <a:solidFill>
                            <a:srgbClr val="F4F4F4"/>
                          </a:solidFill>
                          <a:latin typeface="Fira Sans"/>
                        </a:rPr>
                        <a:t>Principal Component Analysis (PCA) for dimensionality reduction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9525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4651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800"/>
                        </a:lnSpc>
                        <a:defRPr/>
                      </a:pPr>
                      <a:r>
                        <a:rPr lang="en-US" sz="2000">
                          <a:solidFill>
                            <a:srgbClr val="F4F4F4"/>
                          </a:solidFill>
                          <a:latin typeface="Fira Sans"/>
                        </a:rPr>
                        <a:t>20 Newsgroups dataset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9525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4651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800"/>
                        </a:lnSpc>
                        <a:defRPr/>
                      </a:pPr>
                      <a:r>
                        <a:rPr lang="en-US" sz="2000">
                          <a:solidFill>
                            <a:srgbClr val="F4F4F4"/>
                          </a:solidFill>
                          <a:latin typeface="Fira Sans"/>
                        </a:rPr>
                        <a:t> PCA significantly reduces the dimensionality of the feature space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9525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4651"/>
                    </a:solidFill>
                  </a:tcPr>
                </a:tc>
              </a:tr>
            </a:tbl>
          </a:graphicData>
        </a:graphic>
      </p:graphicFrame>
      <p:sp>
        <p:nvSpPr>
          <p:cNvPr name="TextBox 7" id="7"/>
          <p:cNvSpPr txBox="true"/>
          <p:nvPr/>
        </p:nvSpPr>
        <p:spPr>
          <a:xfrm rot="0">
            <a:off x="1028700" y="1019175"/>
            <a:ext cx="6910589" cy="18383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7200"/>
              </a:lnSpc>
            </a:pPr>
            <a:r>
              <a:rPr lang="en-US" sz="6000" spc="-60">
                <a:solidFill>
                  <a:srgbClr val="F4F4F4"/>
                </a:solidFill>
                <a:latin typeface="Fira Sans Medium"/>
              </a:rPr>
              <a:t>Literature Review</a:t>
            </a:r>
          </a:p>
          <a:p>
            <a:pPr>
              <a:lnSpc>
                <a:spcPts val="7200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>
  <p:cSld>
    <p:bg>
      <p:bgPr>
        <a:solidFill>
          <a:srgbClr val="F4F4F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-10800000">
            <a:off x="-3110578" y="-783398"/>
            <a:ext cx="13031070" cy="11284968"/>
            <a:chOff x="0" y="0"/>
            <a:chExt cx="3619627" cy="3134614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3619627" cy="3134614"/>
            </a:xfrm>
            <a:custGeom>
              <a:avLst/>
              <a:gdLst/>
              <a:ahLst/>
              <a:cxnLst/>
              <a:rect r="r" b="b" t="t" l="l"/>
              <a:pathLst>
                <a:path h="3134614" w="3619627">
                  <a:moveTo>
                    <a:pt x="3619627" y="1567307"/>
                  </a:moveTo>
                  <a:lnTo>
                    <a:pt x="2714752" y="3134614"/>
                  </a:lnTo>
                  <a:lnTo>
                    <a:pt x="904875" y="3134614"/>
                  </a:lnTo>
                  <a:lnTo>
                    <a:pt x="0" y="1567307"/>
                  </a:lnTo>
                  <a:lnTo>
                    <a:pt x="904875" y="0"/>
                  </a:lnTo>
                  <a:lnTo>
                    <a:pt x="2714625" y="0"/>
                  </a:lnTo>
                  <a:lnTo>
                    <a:pt x="3619627" y="1567307"/>
                  </a:lnTo>
                  <a:close/>
                </a:path>
              </a:pathLst>
            </a:custGeom>
            <a:solidFill>
              <a:srgbClr val="004651"/>
            </a:solidFill>
          </p:spPr>
        </p:sp>
      </p:grpSp>
      <p:grpSp>
        <p:nvGrpSpPr>
          <p:cNvPr name="Group 4" id="4"/>
          <p:cNvGrpSpPr/>
          <p:nvPr/>
        </p:nvGrpSpPr>
        <p:grpSpPr>
          <a:xfrm rot="-10800000">
            <a:off x="3719961" y="2574155"/>
            <a:ext cx="5276948" cy="4569862"/>
            <a:chOff x="0" y="0"/>
            <a:chExt cx="3619627" cy="3134614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3619627" cy="3134614"/>
            </a:xfrm>
            <a:custGeom>
              <a:avLst/>
              <a:gdLst/>
              <a:ahLst/>
              <a:cxnLst/>
              <a:rect r="r" b="b" t="t" l="l"/>
              <a:pathLst>
                <a:path h="3134614" w="3619627">
                  <a:moveTo>
                    <a:pt x="3619627" y="1567307"/>
                  </a:moveTo>
                  <a:lnTo>
                    <a:pt x="2714752" y="3134614"/>
                  </a:lnTo>
                  <a:lnTo>
                    <a:pt x="904875" y="3134614"/>
                  </a:lnTo>
                  <a:lnTo>
                    <a:pt x="0" y="1567307"/>
                  </a:lnTo>
                  <a:lnTo>
                    <a:pt x="904875" y="0"/>
                  </a:lnTo>
                  <a:lnTo>
                    <a:pt x="2714625" y="0"/>
                  </a:lnTo>
                  <a:lnTo>
                    <a:pt x="3619627" y="1567307"/>
                  </a:lnTo>
                  <a:close/>
                </a:path>
              </a:pathLst>
            </a:custGeom>
            <a:solidFill>
              <a:srgbClr val="00A181"/>
            </a:solidFill>
          </p:spPr>
        </p:sp>
      </p:grpSp>
      <p:sp>
        <p:nvSpPr>
          <p:cNvPr name="TextBox 6" id="6"/>
          <p:cNvSpPr txBox="true"/>
          <p:nvPr/>
        </p:nvSpPr>
        <p:spPr>
          <a:xfrm rot="0">
            <a:off x="10306863" y="2893060"/>
            <a:ext cx="6952437" cy="44437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604519" indent="-302260" lvl="1">
              <a:lnSpc>
                <a:spcPts val="3919"/>
              </a:lnSpc>
              <a:buFont typeface="Arial"/>
              <a:buChar char="•"/>
            </a:pPr>
            <a:r>
              <a:rPr lang="en-US" sz="2799">
                <a:solidFill>
                  <a:srgbClr val="000000"/>
                </a:solidFill>
                <a:latin typeface="Fira Sans Light"/>
              </a:rPr>
              <a:t>The 20 Newsgroups dataset consists of approximately 20,000 documents spanning 20 different newsgroups, offering a diverse range of topics.</a:t>
            </a:r>
          </a:p>
          <a:p>
            <a:pPr marL="604519" indent="-302260" lvl="1">
              <a:lnSpc>
                <a:spcPts val="3919"/>
              </a:lnSpc>
              <a:buFont typeface="Arial"/>
              <a:buChar char="•"/>
            </a:pPr>
            <a:r>
              <a:rPr lang="en-US" sz="2799">
                <a:solidFill>
                  <a:srgbClr val="000000"/>
                </a:solidFill>
                <a:latin typeface="Fira Sans Light"/>
              </a:rPr>
              <a:t>Documents in the dataset are primarily textual, associated with specific categories or newsgroups covering a broad array of subjects.</a:t>
            </a:r>
          </a:p>
          <a:p>
            <a:pPr>
              <a:lnSpc>
                <a:spcPts val="3919"/>
              </a:lnSpc>
            </a:pPr>
          </a:p>
        </p:txBody>
      </p:sp>
      <p:grpSp>
        <p:nvGrpSpPr>
          <p:cNvPr name="Group 7" id="7"/>
          <p:cNvGrpSpPr/>
          <p:nvPr/>
        </p:nvGrpSpPr>
        <p:grpSpPr>
          <a:xfrm rot="0">
            <a:off x="1028700" y="1417964"/>
            <a:ext cx="6113968" cy="2721764"/>
            <a:chOff x="0" y="0"/>
            <a:chExt cx="8151957" cy="3629018"/>
          </a:xfrm>
        </p:grpSpPr>
        <p:sp>
          <p:nvSpPr>
            <p:cNvPr name="TextBox 8" id="8"/>
            <p:cNvSpPr txBox="true"/>
            <p:nvPr/>
          </p:nvSpPr>
          <p:spPr>
            <a:xfrm rot="0">
              <a:off x="0" y="3006295"/>
              <a:ext cx="8151957" cy="62272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3919"/>
                </a:lnSpc>
              </a:pPr>
            </a:p>
          </p:txBody>
        </p:sp>
        <p:sp>
          <p:nvSpPr>
            <p:cNvPr name="TextBox 9" id="9"/>
            <p:cNvSpPr txBox="true"/>
            <p:nvPr/>
          </p:nvSpPr>
          <p:spPr>
            <a:xfrm rot="0">
              <a:off x="0" y="-66675"/>
              <a:ext cx="8151957" cy="260667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marL="0" indent="0" lvl="0">
                <a:lnSpc>
                  <a:spcPts val="7800"/>
                </a:lnSpc>
                <a:spcBef>
                  <a:spcPct val="0"/>
                </a:spcBef>
              </a:pPr>
              <a:r>
                <a:rPr lang="en-US" sz="6000" spc="-60">
                  <a:solidFill>
                    <a:srgbClr val="F4F4F4"/>
                  </a:solidFill>
                  <a:latin typeface="Fira Sans Medium"/>
                </a:rPr>
                <a:t>20 Newsgroups dataset</a:t>
              </a:r>
            </a:p>
          </p:txBody>
        </p:sp>
      </p:grp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>
  <p:cSld>
    <p:bg>
      <p:bgPr>
        <a:solidFill>
          <a:srgbClr val="F4F4F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0">
            <a:off x="1268572" y="8362981"/>
            <a:ext cx="17019428" cy="0"/>
          </a:xfrm>
          <a:prstGeom prst="line">
            <a:avLst/>
          </a:prstGeom>
          <a:ln cap="rnd" w="19050">
            <a:solidFill>
              <a:srgbClr val="004651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3" id="3"/>
          <p:cNvSpPr txBox="true"/>
          <p:nvPr/>
        </p:nvSpPr>
        <p:spPr>
          <a:xfrm rot="0">
            <a:off x="1028700" y="3648001"/>
            <a:ext cx="3364925" cy="33813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320"/>
              </a:lnSpc>
            </a:pPr>
            <a:r>
              <a:rPr lang="en-US" sz="3600">
                <a:solidFill>
                  <a:srgbClr val="00A181"/>
                </a:solidFill>
                <a:latin typeface="Fira Sans Medium"/>
              </a:rPr>
              <a:t>Data Preprocessing</a:t>
            </a:r>
          </a:p>
          <a:p>
            <a:pPr marL="539756" indent="-269878" lvl="1">
              <a:lnSpc>
                <a:spcPts val="3000"/>
              </a:lnSpc>
              <a:buFont typeface="Arial"/>
              <a:buChar char="•"/>
            </a:pPr>
            <a:r>
              <a:rPr lang="en-US" sz="2500">
                <a:solidFill>
                  <a:srgbClr val="545454"/>
                </a:solidFill>
                <a:latin typeface="Fira Sans Semi-Bold"/>
              </a:rPr>
              <a:t>Text Cleaning</a:t>
            </a:r>
          </a:p>
          <a:p>
            <a:pPr marL="539756" indent="-269878" lvl="1">
              <a:lnSpc>
                <a:spcPts val="3000"/>
              </a:lnSpc>
              <a:buFont typeface="Arial"/>
              <a:buChar char="•"/>
            </a:pPr>
            <a:r>
              <a:rPr lang="en-US" sz="2500">
                <a:solidFill>
                  <a:srgbClr val="545454"/>
                </a:solidFill>
                <a:latin typeface="Fira Sans Semi-Bold"/>
              </a:rPr>
              <a:t>Tokenization and Part-of-Speech Tagging</a:t>
            </a:r>
          </a:p>
          <a:p>
            <a:pPr marL="539756" indent="-269878" lvl="1">
              <a:lnSpc>
                <a:spcPts val="3000"/>
              </a:lnSpc>
              <a:buFont typeface="Arial"/>
              <a:buChar char="•"/>
            </a:pPr>
            <a:r>
              <a:rPr lang="en-US" sz="2500">
                <a:solidFill>
                  <a:srgbClr val="545454"/>
                </a:solidFill>
                <a:latin typeface="Fira Sans Semi-Bold"/>
              </a:rPr>
              <a:t>Stemming and Stopword Removal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5317258" y="3485852"/>
            <a:ext cx="3364925" cy="35433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320"/>
              </a:lnSpc>
            </a:pPr>
            <a:r>
              <a:rPr lang="en-US" sz="3600">
                <a:solidFill>
                  <a:srgbClr val="00A181"/>
                </a:solidFill>
                <a:latin typeface="Fira Sans Medium"/>
              </a:rPr>
              <a:t>TF-IDF Feature Extraction and PCA</a:t>
            </a:r>
          </a:p>
          <a:p>
            <a:pPr marL="539756" indent="-269878" lvl="1">
              <a:lnSpc>
                <a:spcPts val="3000"/>
              </a:lnSpc>
              <a:buFont typeface="Arial"/>
              <a:buChar char="•"/>
            </a:pPr>
            <a:r>
              <a:rPr lang="en-US" sz="2500">
                <a:solidFill>
                  <a:srgbClr val="545454"/>
                </a:solidFill>
                <a:latin typeface="Fira Sans Semi-Bold"/>
              </a:rPr>
              <a:t>TF-IDF Feature Extraction</a:t>
            </a:r>
          </a:p>
          <a:p>
            <a:pPr marL="539756" indent="-269878" lvl="1">
              <a:lnSpc>
                <a:spcPts val="3000"/>
              </a:lnSpc>
              <a:buFont typeface="Arial"/>
              <a:buChar char="•"/>
            </a:pPr>
            <a:r>
              <a:rPr lang="en-US" sz="2500">
                <a:solidFill>
                  <a:srgbClr val="545454"/>
                </a:solidFill>
                <a:latin typeface="Fira Sans Semi-Bold"/>
              </a:rPr>
              <a:t>Principal Component Analysis (PCA)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3894375" y="4628852"/>
            <a:ext cx="3364925" cy="24003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320"/>
              </a:lnSpc>
            </a:pPr>
            <a:r>
              <a:rPr lang="en-US" sz="3600">
                <a:solidFill>
                  <a:srgbClr val="00A181"/>
                </a:solidFill>
                <a:latin typeface="Fira Sans Medium"/>
              </a:rPr>
              <a:t>Explainable AI (XAI) Integration</a:t>
            </a:r>
          </a:p>
          <a:p>
            <a:pPr marL="539756" indent="-269878" lvl="1">
              <a:lnSpc>
                <a:spcPts val="3000"/>
              </a:lnSpc>
              <a:buFont typeface="Arial"/>
              <a:buChar char="•"/>
            </a:pPr>
            <a:r>
              <a:rPr lang="en-US" sz="2500">
                <a:solidFill>
                  <a:srgbClr val="545454"/>
                </a:solidFill>
                <a:latin typeface="Fira Sans Semi-Bold"/>
              </a:rPr>
              <a:t>Lime and Eli5</a:t>
            </a:r>
          </a:p>
          <a:p>
            <a:pPr marL="539756" indent="-269878" lvl="1">
              <a:lnSpc>
                <a:spcPts val="3000"/>
              </a:lnSpc>
              <a:buFont typeface="Arial"/>
              <a:buChar char="•"/>
            </a:pPr>
            <a:r>
              <a:rPr lang="en-US" sz="2500">
                <a:solidFill>
                  <a:srgbClr val="545454"/>
                </a:solidFill>
                <a:latin typeface="Fira Sans Semi-Bold"/>
              </a:rPr>
              <a:t>Visualization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9605817" y="3866852"/>
            <a:ext cx="3364925" cy="31623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320"/>
              </a:lnSpc>
            </a:pPr>
            <a:r>
              <a:rPr lang="en-US" sz="3600">
                <a:solidFill>
                  <a:srgbClr val="00A181"/>
                </a:solidFill>
                <a:latin typeface="Fira Sans Medium"/>
              </a:rPr>
              <a:t>Classifier Training and Evaluation</a:t>
            </a:r>
          </a:p>
          <a:p>
            <a:pPr marL="539756" indent="-269878" lvl="1">
              <a:lnSpc>
                <a:spcPts val="3000"/>
              </a:lnSpc>
              <a:buFont typeface="Arial"/>
              <a:buChar char="•"/>
            </a:pPr>
            <a:r>
              <a:rPr lang="en-US" sz="2500">
                <a:solidFill>
                  <a:srgbClr val="545454"/>
                </a:solidFill>
                <a:latin typeface="Fira Sans Semi-Bold"/>
              </a:rPr>
              <a:t>Classifier Selection</a:t>
            </a:r>
          </a:p>
          <a:p>
            <a:pPr marL="539756" indent="-269878" lvl="1">
              <a:lnSpc>
                <a:spcPts val="3000"/>
              </a:lnSpc>
              <a:buFont typeface="Arial"/>
              <a:buChar char="•"/>
            </a:pPr>
            <a:r>
              <a:rPr lang="en-US" sz="2500">
                <a:solidFill>
                  <a:srgbClr val="545454"/>
                </a:solidFill>
                <a:latin typeface="Fira Sans Semi-Bold"/>
              </a:rPr>
              <a:t>Training and Testing</a:t>
            </a:r>
          </a:p>
          <a:p>
            <a:pPr marL="539756" indent="-269878" lvl="1">
              <a:lnSpc>
                <a:spcPts val="3000"/>
              </a:lnSpc>
              <a:buFont typeface="Arial"/>
              <a:buChar char="•"/>
            </a:pPr>
            <a:r>
              <a:rPr lang="en-US" sz="2500">
                <a:solidFill>
                  <a:srgbClr val="545454"/>
                </a:solidFill>
                <a:latin typeface="Fira Sans Semi-Bold"/>
              </a:rPr>
              <a:t>Metrics Evaluation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028700" y="1019175"/>
            <a:ext cx="5699080" cy="9239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7200"/>
              </a:lnSpc>
              <a:spcBef>
                <a:spcPct val="0"/>
              </a:spcBef>
            </a:pPr>
            <a:r>
              <a:rPr lang="en-US" sz="6000" spc="-60">
                <a:solidFill>
                  <a:srgbClr val="000000"/>
                </a:solidFill>
                <a:latin typeface="Fira Sans Medium"/>
              </a:rPr>
              <a:t>Methodology</a:t>
            </a:r>
          </a:p>
        </p:txBody>
      </p:sp>
      <p:grpSp>
        <p:nvGrpSpPr>
          <p:cNvPr name="Group 8" id="8"/>
          <p:cNvGrpSpPr/>
          <p:nvPr/>
        </p:nvGrpSpPr>
        <p:grpSpPr>
          <a:xfrm rot="0">
            <a:off x="1031805" y="8198352"/>
            <a:ext cx="380203" cy="329258"/>
            <a:chOff x="0" y="0"/>
            <a:chExt cx="3619627" cy="3134614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3619627" cy="3134614"/>
            </a:xfrm>
            <a:custGeom>
              <a:avLst/>
              <a:gdLst/>
              <a:ahLst/>
              <a:cxnLst/>
              <a:rect r="r" b="b" t="t" l="l"/>
              <a:pathLst>
                <a:path h="3134614" w="3619627">
                  <a:moveTo>
                    <a:pt x="3619627" y="1567307"/>
                  </a:moveTo>
                  <a:lnTo>
                    <a:pt x="2714752" y="3134614"/>
                  </a:lnTo>
                  <a:lnTo>
                    <a:pt x="904875" y="3134614"/>
                  </a:lnTo>
                  <a:lnTo>
                    <a:pt x="0" y="1567307"/>
                  </a:lnTo>
                  <a:lnTo>
                    <a:pt x="904875" y="0"/>
                  </a:lnTo>
                  <a:lnTo>
                    <a:pt x="2714625" y="0"/>
                  </a:lnTo>
                  <a:lnTo>
                    <a:pt x="3619627" y="1567307"/>
                  </a:lnTo>
                  <a:close/>
                </a:path>
              </a:pathLst>
            </a:custGeom>
            <a:solidFill>
              <a:srgbClr val="004651"/>
            </a:solidFill>
          </p:spPr>
        </p:sp>
      </p:grpSp>
      <p:grpSp>
        <p:nvGrpSpPr>
          <p:cNvPr name="Group 10" id="10"/>
          <p:cNvGrpSpPr/>
          <p:nvPr/>
        </p:nvGrpSpPr>
        <p:grpSpPr>
          <a:xfrm rot="0">
            <a:off x="5317258" y="8198352"/>
            <a:ext cx="380203" cy="329258"/>
            <a:chOff x="0" y="0"/>
            <a:chExt cx="3619627" cy="3134614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3619627" cy="3134614"/>
            </a:xfrm>
            <a:custGeom>
              <a:avLst/>
              <a:gdLst/>
              <a:ahLst/>
              <a:cxnLst/>
              <a:rect r="r" b="b" t="t" l="l"/>
              <a:pathLst>
                <a:path h="3134614" w="3619627">
                  <a:moveTo>
                    <a:pt x="3619627" y="1567307"/>
                  </a:moveTo>
                  <a:lnTo>
                    <a:pt x="2714752" y="3134614"/>
                  </a:lnTo>
                  <a:lnTo>
                    <a:pt x="904875" y="3134614"/>
                  </a:lnTo>
                  <a:lnTo>
                    <a:pt x="0" y="1567307"/>
                  </a:lnTo>
                  <a:lnTo>
                    <a:pt x="904875" y="0"/>
                  </a:lnTo>
                  <a:lnTo>
                    <a:pt x="2714625" y="0"/>
                  </a:lnTo>
                  <a:lnTo>
                    <a:pt x="3619627" y="1567307"/>
                  </a:lnTo>
                  <a:close/>
                </a:path>
              </a:pathLst>
            </a:custGeom>
            <a:solidFill>
              <a:srgbClr val="004651"/>
            </a:solidFill>
          </p:spPr>
        </p:sp>
      </p:grpSp>
      <p:grpSp>
        <p:nvGrpSpPr>
          <p:cNvPr name="Group 12" id="12"/>
          <p:cNvGrpSpPr/>
          <p:nvPr/>
        </p:nvGrpSpPr>
        <p:grpSpPr>
          <a:xfrm rot="0">
            <a:off x="9605817" y="8217402"/>
            <a:ext cx="380203" cy="329258"/>
            <a:chOff x="0" y="0"/>
            <a:chExt cx="3619627" cy="3134614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3619627" cy="3134614"/>
            </a:xfrm>
            <a:custGeom>
              <a:avLst/>
              <a:gdLst/>
              <a:ahLst/>
              <a:cxnLst/>
              <a:rect r="r" b="b" t="t" l="l"/>
              <a:pathLst>
                <a:path h="3134614" w="3619627">
                  <a:moveTo>
                    <a:pt x="3619627" y="1567307"/>
                  </a:moveTo>
                  <a:lnTo>
                    <a:pt x="2714752" y="3134614"/>
                  </a:lnTo>
                  <a:lnTo>
                    <a:pt x="904875" y="3134614"/>
                  </a:lnTo>
                  <a:lnTo>
                    <a:pt x="0" y="1567307"/>
                  </a:lnTo>
                  <a:lnTo>
                    <a:pt x="904875" y="0"/>
                  </a:lnTo>
                  <a:lnTo>
                    <a:pt x="2714625" y="0"/>
                  </a:lnTo>
                  <a:lnTo>
                    <a:pt x="3619627" y="1567307"/>
                  </a:lnTo>
                  <a:close/>
                </a:path>
              </a:pathLst>
            </a:custGeom>
            <a:solidFill>
              <a:srgbClr val="004651"/>
            </a:solidFill>
          </p:spPr>
        </p:sp>
      </p:grpSp>
      <p:grpSp>
        <p:nvGrpSpPr>
          <p:cNvPr name="Group 14" id="14"/>
          <p:cNvGrpSpPr/>
          <p:nvPr/>
        </p:nvGrpSpPr>
        <p:grpSpPr>
          <a:xfrm rot="0">
            <a:off x="13894375" y="8198352"/>
            <a:ext cx="380203" cy="329258"/>
            <a:chOff x="0" y="0"/>
            <a:chExt cx="3619627" cy="3134614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3619627" cy="3134614"/>
            </a:xfrm>
            <a:custGeom>
              <a:avLst/>
              <a:gdLst/>
              <a:ahLst/>
              <a:cxnLst/>
              <a:rect r="r" b="b" t="t" l="l"/>
              <a:pathLst>
                <a:path h="3134614" w="3619627">
                  <a:moveTo>
                    <a:pt x="3619627" y="1567307"/>
                  </a:moveTo>
                  <a:lnTo>
                    <a:pt x="2714752" y="3134614"/>
                  </a:lnTo>
                  <a:lnTo>
                    <a:pt x="904875" y="3134614"/>
                  </a:lnTo>
                  <a:lnTo>
                    <a:pt x="0" y="1567307"/>
                  </a:lnTo>
                  <a:lnTo>
                    <a:pt x="904875" y="0"/>
                  </a:lnTo>
                  <a:lnTo>
                    <a:pt x="2714625" y="0"/>
                  </a:lnTo>
                  <a:lnTo>
                    <a:pt x="3619627" y="1567307"/>
                  </a:lnTo>
                  <a:close/>
                </a:path>
              </a:pathLst>
            </a:custGeom>
            <a:solidFill>
              <a:srgbClr val="004651"/>
            </a:solidFill>
          </p:spPr>
        </p:sp>
      </p:grpSp>
      <p:grpSp>
        <p:nvGrpSpPr>
          <p:cNvPr name="Group 16" id="16"/>
          <p:cNvGrpSpPr/>
          <p:nvPr/>
        </p:nvGrpSpPr>
        <p:grpSpPr>
          <a:xfrm rot="0">
            <a:off x="16799111" y="2687862"/>
            <a:ext cx="2977778" cy="2578770"/>
            <a:chOff x="0" y="0"/>
            <a:chExt cx="3619627" cy="3134614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0" y="0"/>
              <a:ext cx="3619627" cy="3134614"/>
            </a:xfrm>
            <a:custGeom>
              <a:avLst/>
              <a:gdLst/>
              <a:ahLst/>
              <a:cxnLst/>
              <a:rect r="r" b="b" t="t" l="l"/>
              <a:pathLst>
                <a:path h="3134614" w="3619627">
                  <a:moveTo>
                    <a:pt x="3619627" y="1567307"/>
                  </a:moveTo>
                  <a:lnTo>
                    <a:pt x="2714752" y="3134614"/>
                  </a:lnTo>
                  <a:lnTo>
                    <a:pt x="904875" y="3134614"/>
                  </a:lnTo>
                  <a:lnTo>
                    <a:pt x="0" y="1567307"/>
                  </a:lnTo>
                  <a:lnTo>
                    <a:pt x="904875" y="0"/>
                  </a:lnTo>
                  <a:lnTo>
                    <a:pt x="2714625" y="0"/>
                  </a:lnTo>
                  <a:lnTo>
                    <a:pt x="3619627" y="1567307"/>
                  </a:lnTo>
                  <a:close/>
                </a:path>
              </a:pathLst>
            </a:custGeom>
            <a:solidFill>
              <a:srgbClr val="004651"/>
            </a:solidFill>
          </p:spPr>
        </p:sp>
      </p:grpSp>
      <p:grpSp>
        <p:nvGrpSpPr>
          <p:cNvPr name="Group 18" id="18"/>
          <p:cNvGrpSpPr/>
          <p:nvPr/>
        </p:nvGrpSpPr>
        <p:grpSpPr>
          <a:xfrm rot="0">
            <a:off x="13660090" y="-135282"/>
            <a:ext cx="4201515" cy="3638531"/>
            <a:chOff x="0" y="0"/>
            <a:chExt cx="3619627" cy="3134614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3619627" cy="3134614"/>
            </a:xfrm>
            <a:custGeom>
              <a:avLst/>
              <a:gdLst/>
              <a:ahLst/>
              <a:cxnLst/>
              <a:rect r="r" b="b" t="t" l="l"/>
              <a:pathLst>
                <a:path h="3134614" w="3619627">
                  <a:moveTo>
                    <a:pt x="3619627" y="1567307"/>
                  </a:moveTo>
                  <a:lnTo>
                    <a:pt x="2714752" y="3134614"/>
                  </a:lnTo>
                  <a:lnTo>
                    <a:pt x="904875" y="3134614"/>
                  </a:lnTo>
                  <a:lnTo>
                    <a:pt x="0" y="1567307"/>
                  </a:lnTo>
                  <a:lnTo>
                    <a:pt x="904875" y="0"/>
                  </a:lnTo>
                  <a:lnTo>
                    <a:pt x="2714625" y="0"/>
                  </a:lnTo>
                  <a:lnTo>
                    <a:pt x="3619627" y="1567307"/>
                  </a:lnTo>
                  <a:close/>
                </a:path>
              </a:pathLst>
            </a:custGeom>
            <a:solidFill>
              <a:srgbClr val="00A181"/>
            </a:solidFill>
          </p:spPr>
        </p:sp>
      </p:grpSp>
      <p:grpSp>
        <p:nvGrpSpPr>
          <p:cNvPr name="Group 20" id="20"/>
          <p:cNvGrpSpPr/>
          <p:nvPr/>
        </p:nvGrpSpPr>
        <p:grpSpPr>
          <a:xfrm rot="0">
            <a:off x="13243939" y="-956153"/>
            <a:ext cx="2481390" cy="2148895"/>
            <a:chOff x="0" y="0"/>
            <a:chExt cx="3619627" cy="3134614"/>
          </a:xfrm>
        </p:grpSpPr>
        <p:sp>
          <p:nvSpPr>
            <p:cNvPr name="Freeform 21" id="21"/>
            <p:cNvSpPr/>
            <p:nvPr/>
          </p:nvSpPr>
          <p:spPr>
            <a:xfrm flipH="false" flipV="false" rot="0">
              <a:off x="0" y="0"/>
              <a:ext cx="3619627" cy="3134614"/>
            </a:xfrm>
            <a:custGeom>
              <a:avLst/>
              <a:gdLst/>
              <a:ahLst/>
              <a:cxnLst/>
              <a:rect r="r" b="b" t="t" l="l"/>
              <a:pathLst>
                <a:path h="3134614" w="3619627">
                  <a:moveTo>
                    <a:pt x="3619627" y="1567307"/>
                  </a:moveTo>
                  <a:lnTo>
                    <a:pt x="2714752" y="3134614"/>
                  </a:lnTo>
                  <a:lnTo>
                    <a:pt x="904875" y="3134614"/>
                  </a:lnTo>
                  <a:lnTo>
                    <a:pt x="0" y="1567307"/>
                  </a:lnTo>
                  <a:lnTo>
                    <a:pt x="904875" y="0"/>
                  </a:lnTo>
                  <a:lnTo>
                    <a:pt x="2714625" y="0"/>
                  </a:lnTo>
                  <a:lnTo>
                    <a:pt x="3619627" y="1567307"/>
                  </a:lnTo>
                  <a:close/>
                </a:path>
              </a:pathLst>
            </a:custGeom>
            <a:solidFill>
              <a:srgbClr val="A4E473"/>
            </a:solidFill>
          </p:spPr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DAF21kA2q0Q</dc:identifier>
  <dcterms:modified xsi:type="dcterms:W3CDTF">2011-08-01T06:04:30Z</dcterms:modified>
  <cp:revision>1</cp:revision>
  <dc:title>Submission 05 Group 16</dc:title>
</cp:coreProperties>
</file>

<file path=docProps/thumbnail.jpeg>
</file>